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slides/slide36.xml" ContentType="application/vnd.openxmlformats-officedocument.presentationml.slid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56.xml" ContentType="application/vnd.openxmlformats-officedocument.presentationml.tags+xml"/>
  <Override PartName="/ppt/notesSlides/notesSlide16.xml" ContentType="application/vnd.openxmlformats-officedocument.presentationml.notesSlide+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notesSlides/notesSlide23.xml" ContentType="application/vnd.openxmlformats-officedocument.presentationml.notesSlide+xml"/>
  <Override PartName="/ppt/tags/tag92.xml" ContentType="application/vnd.openxmlformats-officedocument.presentationml.tags+xml"/>
  <Override PartName="/ppt/tags/tag34.xml" ContentType="application/vnd.openxmlformats-officedocument.presentationml.tags+xml"/>
  <Override PartName="/ppt/notesSlides/notesSlide12.xml" ContentType="application/vnd.openxmlformats-officedocument.presentationml.notesSlide+xml"/>
  <Override PartName="/ppt/tags/tag52.xml" ContentType="application/vnd.openxmlformats-officedocument.presentationml.tags+xml"/>
  <Override PartName="/ppt/tags/tag81.xml" ContentType="application/vnd.openxmlformats-officedocument.presentationml.tags+xml"/>
  <Override PartName="/ppt/tags/tag109.xml" ContentType="application/vnd.openxmlformats-officedocument.presentationml.tags+xml"/>
  <Override PartName="/ppt/notesSlides/notesSlide30.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tags/tag112.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tags/tag101.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notesSlides/notesSlide17.xml" ContentType="application/vnd.openxmlformats-officedocument.presentationml.notesSlide+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Override PartName="/ppt/tags/tag71.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106.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notesSlides/notesSlide18.xml" ContentType="application/vnd.openxmlformats-officedocument.presentationml.notesSlide+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notesSlides/notesSlide21.xml" ContentType="application/vnd.openxmlformats-officedocument.presentationml.notesSlide+xml"/>
  <Override PartName="/ppt/tags/tag90.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tags/tag107.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tags/tag103.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tags/tag99.xml" ContentType="application/vnd.openxmlformats-officedocument.presentationml.tags+xml"/>
  <Override PartName="/ppt/tags/tag110.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notesSlides/notesSlide15.xml" ContentType="application/vnd.openxmlformats-officedocument.presentationml.notesSlide+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notesSlides/notesSlide26.xml" ContentType="application/vnd.openxmlformats-officedocument.presentationml.notesSlide+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notesSlides/notesSlide22.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4" r:id="rId1"/>
  </p:sldMasterIdLst>
  <p:notesMasterIdLst>
    <p:notesMasterId r:id="rId43"/>
  </p:notesMasterIdLst>
  <p:sldIdLst>
    <p:sldId id="635" r:id="rId2"/>
    <p:sldId id="651" r:id="rId3"/>
    <p:sldId id="652" r:id="rId4"/>
    <p:sldId id="655" r:id="rId5"/>
    <p:sldId id="664" r:id="rId6"/>
    <p:sldId id="656" r:id="rId7"/>
    <p:sldId id="657" r:id="rId8"/>
    <p:sldId id="658" r:id="rId9"/>
    <p:sldId id="659" r:id="rId10"/>
    <p:sldId id="660" r:id="rId11"/>
    <p:sldId id="661" r:id="rId12"/>
    <p:sldId id="662" r:id="rId13"/>
    <p:sldId id="663" r:id="rId14"/>
    <p:sldId id="567" r:id="rId15"/>
    <p:sldId id="564" r:id="rId16"/>
    <p:sldId id="565" r:id="rId17"/>
    <p:sldId id="568" r:id="rId18"/>
    <p:sldId id="605" r:id="rId19"/>
    <p:sldId id="601" r:id="rId20"/>
    <p:sldId id="602" r:id="rId21"/>
    <p:sldId id="603" r:id="rId22"/>
    <p:sldId id="639" r:id="rId23"/>
    <p:sldId id="636" r:id="rId24"/>
    <p:sldId id="637" r:id="rId25"/>
    <p:sldId id="645" r:id="rId26"/>
    <p:sldId id="641" r:id="rId27"/>
    <p:sldId id="642" r:id="rId28"/>
    <p:sldId id="643" r:id="rId29"/>
    <p:sldId id="646" r:id="rId30"/>
    <p:sldId id="647" r:id="rId31"/>
    <p:sldId id="648" r:id="rId32"/>
    <p:sldId id="640" r:id="rId33"/>
    <p:sldId id="665" r:id="rId34"/>
    <p:sldId id="667" r:id="rId35"/>
    <p:sldId id="668" r:id="rId36"/>
    <p:sldId id="669" r:id="rId37"/>
    <p:sldId id="670" r:id="rId38"/>
    <p:sldId id="671" r:id="rId39"/>
    <p:sldId id="649" r:id="rId40"/>
    <p:sldId id="650" r:id="rId41"/>
    <p:sldId id="600" r:id="rId42"/>
  </p:sldIdLst>
  <p:sldSz cx="9144000" cy="6858000" type="screen4x3"/>
  <p:notesSz cx="6881813" cy="9296400"/>
  <p:custDataLst>
    <p:tags r:id="rId44"/>
  </p:custDataLst>
  <p:defaultTextStyle>
    <a:defPPr>
      <a:defRPr lang="en-US"/>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9" autoAdjust="0"/>
    <p:restoredTop sz="94660"/>
  </p:normalViewPr>
  <p:slideViewPr>
    <p:cSldViewPr>
      <p:cViewPr varScale="1">
        <p:scale>
          <a:sx n="126" d="100"/>
          <a:sy n="126" d="100"/>
        </p:scale>
        <p:origin x="-1182" y="-84"/>
      </p:cViewPr>
      <p:guideLst>
        <p:guide orient="horz" pos="1056"/>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3558" y="-90"/>
      </p:cViewPr>
      <p:guideLst>
        <p:guide orient="horz" pos="2928"/>
        <p:guide pos="216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 y="0"/>
            <a:ext cx="2982742"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18435" name="Rectangle 3"/>
          <p:cNvSpPr>
            <a:spLocks noGrp="1" noChangeArrowheads="1"/>
          </p:cNvSpPr>
          <p:nvPr>
            <p:ph type="dt" idx="1"/>
          </p:nvPr>
        </p:nvSpPr>
        <p:spPr bwMode="auto">
          <a:xfrm>
            <a:off x="3897513" y="0"/>
            <a:ext cx="2982742"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66564" name="Rectangle 4"/>
          <p:cNvSpPr>
            <a:spLocks noGrp="1" noRot="1" noChangeAspect="1" noChangeArrowheads="1" noTextEdit="1"/>
          </p:cNvSpPr>
          <p:nvPr>
            <p:ph type="sldImg" idx="2"/>
          </p:nvPr>
        </p:nvSpPr>
        <p:spPr bwMode="auto">
          <a:xfrm>
            <a:off x="1117600" y="696913"/>
            <a:ext cx="4646613" cy="348615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88805" y="4416426"/>
            <a:ext cx="5504204"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1" y="8829675"/>
            <a:ext cx="2982742"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18439" name="Rectangle 7"/>
          <p:cNvSpPr>
            <a:spLocks noGrp="1" noChangeArrowheads="1"/>
          </p:cNvSpPr>
          <p:nvPr>
            <p:ph type="sldNum" sz="quarter" idx="5"/>
          </p:nvPr>
        </p:nvSpPr>
        <p:spPr bwMode="auto">
          <a:xfrm>
            <a:off x="3897513" y="8829675"/>
            <a:ext cx="2982742"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charset="0"/>
              </a:defRPr>
            </a:lvl1pPr>
          </a:lstStyle>
          <a:p>
            <a:pPr>
              <a:defRPr/>
            </a:pPr>
            <a:fld id="{53BFF66C-F1CB-4588-B1A8-D0C15D66A59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fao.org/DOCREP/006/Y4011E/Y4011E00.H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www.efsa.europa.eu/EFSA/efsa_locale-1178620753812_1211902103240.htm" TargetMode="External"/><Relationship Id="rId13" Type="http://schemas.openxmlformats.org/officeDocument/2006/relationships/hyperlink" Target="http://dx.doi.org/10.1371/journal.pbio.0060210" TargetMode="External"/><Relationship Id="rId18" Type="http://schemas.openxmlformats.org/officeDocument/2006/relationships/hyperlink" Target="http://ec.europa.eu/food/animal/diseases/controlmeasures/bluetongue_restrictedzones-map.jpg" TargetMode="External"/><Relationship Id="rId3" Type="http://schemas.openxmlformats.org/officeDocument/2006/relationships/hyperlink" Target="http://www.bluetonguevirus.org/bluetongue-in-europe" TargetMode="External"/><Relationship Id="rId21" Type="http://schemas.openxmlformats.org/officeDocument/2006/relationships/hyperlink" Target="http://www.promedmail.org/pls/otn/f?p=2400:1001:2100296341117476::NO::F2400_P1001_BACK_PAGE,F2400_P1001_PUB_MAIL_ID:1010,76239" TargetMode="External"/><Relationship Id="rId7" Type="http://schemas.openxmlformats.org/officeDocument/2006/relationships/hyperlink" Target="http://www.defra.gov.uk/animalh/diseases/notifiable/pdf/bt-europemap.pdf" TargetMode="External"/><Relationship Id="rId12" Type="http://schemas.openxmlformats.org/officeDocument/2006/relationships/hyperlink" Target="#ref7"/><Relationship Id="rId17" Type="http://schemas.openxmlformats.org/officeDocument/2006/relationships/hyperlink" Target="http://www.oie.int/wahid-prod/reports/en_imm_0000006921_20080327_181552.pdf" TargetMode="External"/><Relationship Id="rId2" Type="http://schemas.openxmlformats.org/officeDocument/2006/relationships/slide" Target="../slides/slide30.xml"/><Relationship Id="rId16" Type="http://schemas.openxmlformats.org/officeDocument/2006/relationships/hyperlink" Target="http://ec.europa.eu/food/committees/regulatory/scfcah/animal_health/presentations/bt_16092008_hu.pdf" TargetMode="External"/><Relationship Id="rId20" Type="http://schemas.openxmlformats.org/officeDocument/2006/relationships/hyperlink" Target="http://www.promedmail.org/pls/otn/f?p=2400:1202:481749799481843::NO::F2400_P1202_CHECK_DISPLAY,F2400_P1202_PUB_MAIL_ID:X,76418" TargetMode="External"/><Relationship Id="rId1" Type="http://schemas.openxmlformats.org/officeDocument/2006/relationships/notesMaster" Target="../notesMasters/notesMaster1.xml"/><Relationship Id="rId6" Type="http://schemas.openxmlformats.org/officeDocument/2006/relationships/hyperlink" Target="http://www.iah.bbsrc.ac.uk/BT%2028aug06.htm" TargetMode="External"/><Relationship Id="rId11" Type="http://schemas.openxmlformats.org/officeDocument/2006/relationships/hyperlink" Target="http://www.oie.int/wahid-prod/reports/en_imm_0000006529_20071129_181407.pdf" TargetMode="External"/><Relationship Id="rId5" Type="http://schemas.openxmlformats.org/officeDocument/2006/relationships/hyperlink" Target="http://www.promedmail.org/" TargetMode="External"/><Relationship Id="rId15" Type="http://schemas.openxmlformats.org/officeDocument/2006/relationships/hyperlink" Target="http://www.oie.int/wahid-prod/public.php?page=event_summary&amp;reportid=7337" TargetMode="External"/><Relationship Id="rId10" Type="http://schemas.openxmlformats.org/officeDocument/2006/relationships/hyperlink" Target="http://en.wikipedia.org/wiki/North_Rhine-Westphalia" TargetMode="External"/><Relationship Id="rId19" Type="http://schemas.openxmlformats.org/officeDocument/2006/relationships/hyperlink" Target="http://www.promedmail.org/pls/otn/f?p=2400:1001:3820004094701847::NO::F2400_P1001_BACK_PAGE,F2400_P1001_PUB_MAIL_ID:1000,76418" TargetMode="External"/><Relationship Id="rId4" Type="http://schemas.openxmlformats.org/officeDocument/2006/relationships/hyperlink" Target="http://www.oie.int/eng/maladies/fiches/a_A090.htm#4" TargetMode="External"/><Relationship Id="rId9" Type="http://schemas.openxmlformats.org/officeDocument/2006/relationships/hyperlink" Target="http://www.promedmail.org/pls/promed/f?p=2400:1202:8346528835150006390::NO::F2400_P1202_CHECK_DISPLAY,F2400_P1202_PUB_MAIL_ID:X,37949" TargetMode="External"/><Relationship Id="rId14" Type="http://schemas.openxmlformats.org/officeDocument/2006/relationships/hyperlink" Target="http://ec.europa.eu/food/committees/regulatory/scfcah/animal_health/presentations/bt_23102008_fr.pdf"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3BFF66C-F1CB-4588-B1A8-D0C15D66A59F}"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What would happen if our U.S. wheat production were attacked</a:t>
            </a:r>
            <a:r>
              <a:rPr lang="en-US" baseline="0" dirty="0" smtClean="0"/>
              <a:t> </a:t>
            </a:r>
            <a:r>
              <a:rPr lang="en-US" dirty="0" smtClean="0"/>
              <a:t>by a disease or pest such as-</a:t>
            </a:r>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8590B2-95CA-41C9-992A-396F290E4C91}"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10000"/>
          </a:bodyPr>
          <a:lstStyle/>
          <a:p>
            <a:pPr defTabSz="874441" eaLnBrk="1" fontAlgn="auto" hangingPunct="1">
              <a:spcBef>
                <a:spcPts val="0"/>
              </a:spcBef>
              <a:spcAft>
                <a:spcPts val="0"/>
              </a:spcAft>
              <a:defRPr/>
            </a:pPr>
            <a:r>
              <a:rPr lang="en-US" dirty="0" smtClean="0"/>
              <a:t>Wheat stem rust (caused</a:t>
            </a:r>
            <a:r>
              <a:rPr lang="en-US" baseline="0" dirty="0" smtClean="0"/>
              <a:t> by the parasitic fungus </a:t>
            </a:r>
            <a:r>
              <a:rPr lang="en-US" i="1" dirty="0" err="1" smtClean="0"/>
              <a:t>Puccinia</a:t>
            </a:r>
            <a:r>
              <a:rPr lang="en-US" i="1" dirty="0" smtClean="0"/>
              <a:t> </a:t>
            </a:r>
            <a:r>
              <a:rPr lang="en-US" i="1" dirty="0" err="1" smtClean="0"/>
              <a:t>graminis</a:t>
            </a:r>
            <a:r>
              <a:rPr lang="en-US" i="0" dirty="0" smtClean="0"/>
              <a:t>)</a:t>
            </a:r>
            <a:r>
              <a:rPr lang="en-US" i="0" baseline="0" dirty="0" smtClean="0"/>
              <a:t> </a:t>
            </a:r>
            <a:r>
              <a:rPr lang="en-US" dirty="0" smtClean="0"/>
              <a:t>has been a major problem for wheat throughout history, destroying entire fields in countries around the world.  Once infected with the</a:t>
            </a:r>
            <a:r>
              <a:rPr lang="en-US" baseline="0" dirty="0" smtClean="0"/>
              <a:t> rust, the wheat produces shriveled seeds or no seeds at all, thus preventing people from making flour (and therefore bread) causing mass shortages of this food staple.  </a:t>
            </a:r>
            <a:r>
              <a:rPr lang="en-US" dirty="0" smtClean="0"/>
              <a:t>In 1970, wheat varieties that were resistant to wheat stem rust were developed by incorporating the Sr31 gene into their genome.  This gene provided the wheat the resistance it needed against wheat stem rust and helped increase wheat production throughout the world in countries such as India, China, Europe, and South America where it was planted.  However, in Uganda, Africa, in 1999, a new virulent race of wheat stem rust </a:t>
            </a:r>
            <a:r>
              <a:rPr lang="en-US" i="1" dirty="0" smtClean="0"/>
              <a:t>(</a:t>
            </a:r>
            <a:r>
              <a:rPr lang="en-US" i="1" dirty="0" err="1" smtClean="0"/>
              <a:t>Puccinia</a:t>
            </a:r>
            <a:r>
              <a:rPr lang="en-US" i="1" dirty="0" smtClean="0"/>
              <a:t> </a:t>
            </a:r>
            <a:r>
              <a:rPr lang="en-US" i="1" dirty="0" err="1" smtClean="0"/>
              <a:t>graminis</a:t>
            </a:r>
            <a:r>
              <a:rPr lang="en-US" i="1" dirty="0" smtClean="0"/>
              <a:t> </a:t>
            </a:r>
            <a:r>
              <a:rPr lang="en-US" dirty="0" smtClean="0"/>
              <a:t>f. sp. </a:t>
            </a:r>
            <a:r>
              <a:rPr lang="en-US" i="1" dirty="0" err="1" smtClean="0"/>
              <a:t>tritici</a:t>
            </a:r>
            <a:r>
              <a:rPr lang="en-US" dirty="0" smtClean="0"/>
              <a:t>    Pgt-Ug99) was discovered to which the new wheat varieties were not resistant.  This stem rust strain is referred to as ‘Ug99’.  As a result, 80% of the world’s wheat is now potentially susceptible to Ug99. </a:t>
            </a:r>
          </a:p>
          <a:p>
            <a:pPr defTabSz="874441"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Following the outbreak of wheat stem rust in Uganda, similar virulence reports occurred in Kenya (2001) and Ethiopia (2003).  Race typing confirmed the presence of Ug99 in Kenya (2005).   Ug99 also spread to Iran in 2008.  It is anticipated that the pathogen may spread by natural (wind) or other means (travelers) to Europe, India, and China in the near future.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Source of Information:  USDA-ARS http://www.ars.usda.gov/Main/docs.htm?docid=14649</a:t>
            </a:r>
          </a:p>
          <a:p>
            <a:pPr eaLnBrk="1" fontAlgn="auto" hangingPunct="1">
              <a:spcBef>
                <a:spcPts val="0"/>
              </a:spcBef>
              <a:spcAft>
                <a:spcPts val="0"/>
              </a:spcAft>
              <a:defRPr/>
            </a:pPr>
            <a:r>
              <a:rPr lang="en-US" dirty="0" smtClean="0"/>
              <a:t>Source of Information:  IAEA http://www.iaea.org/NewsCenter/News/2009/stemrust.html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Did you know?</a:t>
            </a:r>
          </a:p>
          <a:p>
            <a:pPr eaLnBrk="1" fontAlgn="auto" hangingPunct="1">
              <a:spcBef>
                <a:spcPts val="0"/>
              </a:spcBef>
              <a:spcAft>
                <a:spcPts val="0"/>
              </a:spcAft>
              <a:defRPr/>
            </a:pPr>
            <a:r>
              <a:rPr lang="en-US" dirty="0" smtClean="0"/>
              <a:t>1. The United States is a major wheat-producing country, with output typically exceeded only by China, the European Union, and India. </a:t>
            </a:r>
          </a:p>
          <a:p>
            <a:pPr eaLnBrk="1" fontAlgn="auto" hangingPunct="1">
              <a:spcBef>
                <a:spcPts val="0"/>
              </a:spcBef>
              <a:spcAft>
                <a:spcPts val="0"/>
              </a:spcAft>
              <a:defRPr/>
            </a:pPr>
            <a:r>
              <a:rPr lang="en-US" dirty="0" smtClean="0"/>
              <a:t>2. Wheat ranks third among U.S. field crops in both planted acreage and gross farm receipts, behind corn and soybeans.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Source of Information:  http://www.ers.usda.gov/Briefing/Wheat/ </a:t>
            </a:r>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A39669-4276-48E1-BEA2-3B70C2007327}"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smtClean="0">
                <a:latin typeface="Arial" charset="0"/>
              </a:rPr>
              <a:t>The </a:t>
            </a:r>
            <a:r>
              <a:rPr lang="en-US" dirty="0" err="1" smtClean="0">
                <a:latin typeface="Arial" charset="0"/>
              </a:rPr>
              <a:t>sunn</a:t>
            </a:r>
            <a:r>
              <a:rPr lang="en-US" dirty="0" smtClean="0">
                <a:latin typeface="Arial" charset="0"/>
              </a:rPr>
              <a:t> pest (or </a:t>
            </a:r>
            <a:r>
              <a:rPr lang="en-US" dirty="0" err="1" smtClean="0">
                <a:latin typeface="Arial" charset="0"/>
              </a:rPr>
              <a:t>suni</a:t>
            </a:r>
            <a:r>
              <a:rPr lang="en-US" dirty="0" smtClean="0">
                <a:latin typeface="Arial" charset="0"/>
              </a:rPr>
              <a:t> bug) (</a:t>
            </a:r>
            <a:r>
              <a:rPr lang="en-US" dirty="0" err="1" smtClean="0">
                <a:latin typeface="Arial" charset="0"/>
              </a:rPr>
              <a:t>Hemiptera</a:t>
            </a:r>
            <a:r>
              <a:rPr lang="en-US" dirty="0" smtClean="0">
                <a:latin typeface="Arial" charset="0"/>
              </a:rPr>
              <a:t>; </a:t>
            </a:r>
            <a:r>
              <a:rPr lang="en-US" dirty="0" err="1" smtClean="0">
                <a:latin typeface="Arial" charset="0"/>
              </a:rPr>
              <a:t>Pentatomidae</a:t>
            </a:r>
            <a:r>
              <a:rPr lang="en-US" dirty="0" smtClean="0">
                <a:latin typeface="Arial" charset="0"/>
              </a:rPr>
              <a:t>) has sometimes been referred to as the world’s ‘worst agricultural pest’.  It is a devastating pest of wheat- the world’s most important food grain source for humans.  Although wheat is the preferred host of concern, barley, rye, oats, sorghum, and maize may also be infested.  The </a:t>
            </a:r>
            <a:r>
              <a:rPr lang="en-US" dirty="0" err="1" smtClean="0">
                <a:latin typeface="Arial" charset="0"/>
              </a:rPr>
              <a:t>sunn</a:t>
            </a:r>
            <a:r>
              <a:rPr lang="en-US" dirty="0" smtClean="0">
                <a:latin typeface="Arial" charset="0"/>
              </a:rPr>
              <a:t> bug does not occur in North America, and its current distribution includes southern and eastern Europe, northern Africa, as well as southwestern and south-central Asia.  The most severe outbreaks have occurred in Asia minor, northern Syria, Iraq, and Iran.  One nymph can kill a young wheat tiller (the side shoots of the wheat plant that produces about 70% of the grain or</a:t>
            </a:r>
            <a:r>
              <a:rPr lang="en-US" baseline="0" dirty="0" smtClean="0">
                <a:latin typeface="Arial" charset="0"/>
              </a:rPr>
              <a:t> seed)</a:t>
            </a:r>
            <a:r>
              <a:rPr lang="en-US" dirty="0" smtClean="0">
                <a:latin typeface="Arial" charset="0"/>
              </a:rPr>
              <a:t>.  The </a:t>
            </a:r>
            <a:r>
              <a:rPr lang="en-US" dirty="0" err="1" smtClean="0">
                <a:latin typeface="Arial" charset="0"/>
              </a:rPr>
              <a:t>sunn</a:t>
            </a:r>
            <a:r>
              <a:rPr lang="en-US" dirty="0" smtClean="0">
                <a:latin typeface="Arial" charset="0"/>
              </a:rPr>
              <a:t> bug feeds on developing wheat heads and secretes an enzyme that kills the kernels.  If a </a:t>
            </a:r>
            <a:r>
              <a:rPr lang="en-US" dirty="0" err="1" smtClean="0">
                <a:latin typeface="Arial" charset="0"/>
              </a:rPr>
              <a:t>sunn</a:t>
            </a:r>
            <a:r>
              <a:rPr lang="en-US" dirty="0" smtClean="0">
                <a:latin typeface="Arial" charset="0"/>
              </a:rPr>
              <a:t> bug feeds on a developing wheat head, the part of the head above the feeding site dies.  As little as 8% damage to kernels can make flour worthless for baking.  Most countries with established populations of the </a:t>
            </a:r>
            <a:r>
              <a:rPr lang="en-US" dirty="0" err="1" smtClean="0">
                <a:latin typeface="Arial" charset="0"/>
              </a:rPr>
              <a:t>sunn</a:t>
            </a:r>
            <a:r>
              <a:rPr lang="en-US" dirty="0" smtClean="0">
                <a:latin typeface="Arial" charset="0"/>
              </a:rPr>
              <a:t> bug have resorted to chemical-based control strategies for management.</a:t>
            </a:r>
          </a:p>
          <a:p>
            <a:pPr eaLnBrk="1" fontAlgn="auto" hangingPunct="1">
              <a:spcBef>
                <a:spcPts val="0"/>
              </a:spcBef>
              <a:spcAft>
                <a:spcPts val="0"/>
              </a:spcAft>
              <a:defRPr/>
            </a:pPr>
            <a:endParaRPr lang="en-US" dirty="0" smtClean="0">
              <a:latin typeface="Arial" charset="0"/>
            </a:endParaRPr>
          </a:p>
          <a:p>
            <a:pPr eaLnBrk="1" fontAlgn="auto" hangingPunct="1">
              <a:spcBef>
                <a:spcPts val="0"/>
              </a:spcBef>
              <a:spcAft>
                <a:spcPts val="0"/>
              </a:spcAft>
              <a:defRPr/>
            </a:pPr>
            <a:r>
              <a:rPr lang="en-US" dirty="0" smtClean="0">
                <a:latin typeface="Arial" charset="0"/>
              </a:rPr>
              <a:t>Source of Information:  Susan Halbert (FDACS-DPI);  Miller RH, Pike KS.  2002.  Insects in wheat-based systems.  In. Bread Wheat:  Improvement and Production. In FAO Plant Production and Protection Series.  567 </a:t>
            </a:r>
            <a:r>
              <a:rPr lang="en-US" dirty="0" err="1" smtClean="0">
                <a:latin typeface="Arial" charset="0"/>
              </a:rPr>
              <a:t>pg.Curtis</a:t>
            </a:r>
            <a:r>
              <a:rPr lang="en-US" dirty="0" smtClean="0">
                <a:latin typeface="Arial" charset="0"/>
              </a:rPr>
              <a:t> BC, </a:t>
            </a:r>
            <a:r>
              <a:rPr lang="en-US" dirty="0" err="1" smtClean="0">
                <a:latin typeface="Arial" charset="0"/>
              </a:rPr>
              <a:t>Rajaram</a:t>
            </a:r>
            <a:r>
              <a:rPr lang="en-US" dirty="0" smtClean="0">
                <a:latin typeface="Arial" charset="0"/>
              </a:rPr>
              <a:t> S, </a:t>
            </a:r>
            <a:r>
              <a:rPr lang="en-US" dirty="0" err="1" smtClean="0">
                <a:latin typeface="Arial" charset="0"/>
              </a:rPr>
              <a:t>Gómez</a:t>
            </a:r>
            <a:r>
              <a:rPr lang="en-US" dirty="0" smtClean="0">
                <a:latin typeface="Arial" charset="0"/>
              </a:rPr>
              <a:t> Macpherson (eds.). </a:t>
            </a:r>
            <a:r>
              <a:rPr lang="en-US" dirty="0" smtClean="0">
                <a:hlinkClick r:id="rId3"/>
              </a:rPr>
              <a:t>http://www.fao.org/DOCREP/006/Y4011E/Y4011E00.HTM</a:t>
            </a:r>
            <a:r>
              <a:rPr lang="en-US" dirty="0" smtClean="0"/>
              <a:t>  (16 February 2010)</a:t>
            </a:r>
          </a:p>
          <a:p>
            <a:pPr eaLnBrk="1" fontAlgn="auto" hangingPunct="1">
              <a:spcBef>
                <a:spcPts val="0"/>
              </a:spcBef>
              <a:spcAft>
                <a:spcPts val="0"/>
              </a:spcAft>
              <a:defRPr/>
            </a:pPr>
            <a:r>
              <a:rPr lang="en-US" dirty="0" smtClean="0">
                <a:latin typeface="Arial" charset="0"/>
              </a:rPr>
              <a:t> </a:t>
            </a:r>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915D42-A8AF-4EF5-9D8E-6886C10029C9}"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Wheat is a staple food commodity, for people and animals.  For 2009/2010, the U.S. alone projects using 940 million bushels of wheat for food use, 72 million bushels in seed use, and 170 million bushels in feed and residual use.  Also for 2009/10, the U.S. projects that 825 million bushels of wheat will be exported.  Worldwide wheat production for 2009/10 is anticipated to be at 645.6 million tons.  In poor developing countries, families may spend 60% of their income on food.  As the cost of food rises and food becomes more scarce, malnutrition and starvation increases.  The food insecure (i.e. individuals that may not have a reliable or affordable source of food) would be most impacted by a wheat loss crisis; however, everyone would be impacted.  Remember that staple crops, such as wheat, are also important sources for feeding food animals (and possibly pet animals in some cases).  </a:t>
            </a:r>
          </a:p>
          <a:p>
            <a:pPr eaLnBrk="1" hangingPunct="1">
              <a:spcBef>
                <a:spcPct val="0"/>
              </a:spcBef>
            </a:pPr>
            <a:endParaRPr lang="en-US" dirty="0" smtClean="0"/>
          </a:p>
          <a:p>
            <a:pPr eaLnBrk="1" hangingPunct="1">
              <a:spcBef>
                <a:spcPct val="0"/>
              </a:spcBef>
            </a:pPr>
            <a:r>
              <a:rPr lang="en-US" dirty="0" smtClean="0"/>
              <a:t>Wheat statistical information obtained from the USDA ERS (www.ers.usda.gov) Wheat Outlook, February 12, 2010 by G. </a:t>
            </a:r>
            <a:r>
              <a:rPr lang="en-US" dirty="0" err="1" smtClean="0"/>
              <a:t>Vocke</a:t>
            </a:r>
            <a:r>
              <a:rPr lang="en-US" dirty="0" smtClean="0"/>
              <a:t>, E. Allen, and O. </a:t>
            </a:r>
            <a:r>
              <a:rPr lang="en-US" dirty="0" err="1" smtClean="0"/>
              <a:t>Liefert</a:t>
            </a:r>
            <a:r>
              <a:rPr lang="en-US" dirty="0" smtClean="0"/>
              <a:t>. http://usda.mannlib.cornell.edu/usda/ers/WHS//2010s/2010/WHS-02-12-2010.pdf </a:t>
            </a:r>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CA6172-C09A-4D3A-B981-F6F95B8ADE80}"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3BFF66C-F1CB-4588-B1A8-D0C15D66A59F}"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p>
        </p:txBody>
      </p:sp>
      <p:sp>
        <p:nvSpPr>
          <p:cNvPr id="67588" name="Slide Number Placeholder 3"/>
          <p:cNvSpPr>
            <a:spLocks noGrp="1"/>
          </p:cNvSpPr>
          <p:nvPr>
            <p:ph type="sldNum" sz="quarter" idx="5"/>
          </p:nvPr>
        </p:nvSpPr>
        <p:spPr>
          <a:noFill/>
        </p:spPr>
        <p:txBody>
          <a:bodyPr/>
          <a:lstStyle/>
          <a:p>
            <a:fld id="{7097C5DA-F56A-4B0B-9BA1-A36BF3681527}"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r>
              <a:rPr lang="en-US" smtClean="0"/>
              <a:t>Ricin can be made from the waste material left over from processing castor beans.  Castor beans are processed throughout the world to make castor oil.  Ricin is a component of the waste ‘mash’ that is produced.  Has been used on an experimental basis to attempt to kill cancer cells.  Accidental exposure is only through swallowing castor beans.  Poisoning by ricin would take a deliberate act.  Ricin could be used as a terrorist warfare mechanism to expose people by air, food, or water.  In 1978, Georgi Markov, Belgian writer and journalist living in London, was attached by a man who had rigged an umbrella to inject him with a poisonous pellet.  In the 1940’s the U.S. experimented with the use of ricin as a bioweapon.  Reports also suggest that ricin was used by Iraq in the 1980’s, and possibly in more recent terrorist attacks as well.</a:t>
            </a:r>
          </a:p>
        </p:txBody>
      </p:sp>
      <p:sp>
        <p:nvSpPr>
          <p:cNvPr id="35844" name="Slide Number Placeholder 3"/>
          <p:cNvSpPr>
            <a:spLocks noGrp="1"/>
          </p:cNvSpPr>
          <p:nvPr>
            <p:ph type="sldNum" sz="quarter" idx="5"/>
          </p:nvPr>
        </p:nvSpPr>
        <p:spPr>
          <a:noFill/>
        </p:spPr>
        <p:txBody>
          <a:bodyPr/>
          <a:lstStyle/>
          <a:p>
            <a:fld id="{8E45F2F0-89E1-4FC9-9127-9EB522858927}" type="slidenum">
              <a:rPr lang="en-US" smtClean="0"/>
              <a:pPr/>
              <a:t>23</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US" smtClean="0"/>
              <a:t>Inhalation symptoms typically occur within 8 hours.  Symptoms of digesting ricin typically occur within 6 hours.  With those that have inhaled ricin, heavy sweating may follow as well as fluid build-up in the lungs.  The skin might also turn blue.  Individuals with respiratory failure within 12 hours of suspecting that they have inhaled ricin should seek immediate medical attention.  After a few days of ingesting ricin, the liver, spleen, and kidneys might stop working, resulting in death.  Ricin is not likely to be absorbed through skin (i.e. unless that skin has an open wound).  Contact with ricin powders or products may result in redness and pain of the skin and eyes.  Death from ricin typically occurs within 36 to 72 hours, depending upon dosage and exposure.</a:t>
            </a:r>
          </a:p>
        </p:txBody>
      </p:sp>
      <p:sp>
        <p:nvSpPr>
          <p:cNvPr id="36868" name="Slide Number Placeholder 3"/>
          <p:cNvSpPr>
            <a:spLocks noGrp="1"/>
          </p:cNvSpPr>
          <p:nvPr>
            <p:ph type="sldNum" sz="quarter" idx="5"/>
          </p:nvPr>
        </p:nvSpPr>
        <p:spPr>
          <a:noFill/>
        </p:spPr>
        <p:txBody>
          <a:bodyPr/>
          <a:lstStyle/>
          <a:p>
            <a:fld id="{F80E2735-170F-496E-9B35-45421D35D79E}" type="slidenum">
              <a:rPr lang="en-US" smtClean="0"/>
              <a:pPr/>
              <a:t>24</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US" smtClean="0"/>
              <a:t>In 2000, reports in Saudi Arabia and Yemen were the first outside of Africa.</a:t>
            </a:r>
          </a:p>
        </p:txBody>
      </p:sp>
      <p:sp>
        <p:nvSpPr>
          <p:cNvPr id="40964" name="Slide Number Placeholder 3"/>
          <p:cNvSpPr>
            <a:spLocks noGrp="1"/>
          </p:cNvSpPr>
          <p:nvPr>
            <p:ph type="sldNum" sz="quarter" idx="5"/>
          </p:nvPr>
        </p:nvSpPr>
        <p:spPr>
          <a:noFill/>
        </p:spPr>
        <p:txBody>
          <a:bodyPr/>
          <a:lstStyle/>
          <a:p>
            <a:fld id="{334AF789-0A93-4155-81D6-D98705EA3786}" type="slidenum">
              <a:rPr lang="en-US" smtClean="0"/>
              <a:pPr/>
              <a:t>26</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smtClean="0"/>
              <a:t>Sheep appear to be the most susceptible.  Age is a factor in animal susceptibility.  A wave of abortions in livestock often signals the beginning of an epidemic.  Outbreaks of RVF can be prevented by a sustained animal vaccination program.</a:t>
            </a:r>
          </a:p>
        </p:txBody>
      </p:sp>
      <p:sp>
        <p:nvSpPr>
          <p:cNvPr id="41988" name="Slide Number Placeholder 3"/>
          <p:cNvSpPr>
            <a:spLocks noGrp="1"/>
          </p:cNvSpPr>
          <p:nvPr>
            <p:ph type="sldNum" sz="quarter" idx="5"/>
          </p:nvPr>
        </p:nvSpPr>
        <p:spPr>
          <a:noFill/>
        </p:spPr>
        <p:txBody>
          <a:bodyPr/>
          <a:lstStyle/>
          <a:p>
            <a:fld id="{6C2AC1A3-A2BD-4363-AC8C-B6B7633CDCDC}" type="slidenum">
              <a:rPr lang="en-US" smtClean="0"/>
              <a:pPr/>
              <a:t>27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Have</a:t>
            </a:r>
            <a:r>
              <a:rPr lang="en-US" baseline="0" dirty="0" smtClean="0"/>
              <a:t> you ever worried about not having freely available and affordable whole grain products that provide your daily fiber?  Most children and adults should plan to consume 20 grams per day of dietary fiber.  Whole grains, as well as some fruits and vegetables and legumes in particular, are good sources of dietary fiber.  Researcher has also shown that a diet inclusive of whole grains  reduces </a:t>
            </a:r>
            <a:r>
              <a:rPr lang="en-US" dirty="0" smtClean="0"/>
              <a:t>heart disease, diabetes, </a:t>
            </a:r>
            <a:r>
              <a:rPr lang="en-US" dirty="0" err="1" smtClean="0"/>
              <a:t>diverticular</a:t>
            </a:r>
            <a:r>
              <a:rPr lang="en-US" dirty="0" smtClean="0"/>
              <a:t> disease, and constipation. </a:t>
            </a:r>
            <a:endParaRPr lang="en-US" baseline="0" dirty="0" smtClean="0"/>
          </a:p>
          <a:p>
            <a:pPr eaLnBrk="1" hangingPunct="1">
              <a:spcBef>
                <a:spcPct val="0"/>
              </a:spcBef>
            </a:pPr>
            <a:endParaRPr lang="en-US" baseline="0" dirty="0" smtClean="0"/>
          </a:p>
          <a:p>
            <a:pPr eaLnBrk="1" hangingPunct="1">
              <a:spcBef>
                <a:spcPct val="0"/>
              </a:spcBef>
            </a:pPr>
            <a:r>
              <a:rPr lang="en-US" baseline="0" dirty="0" smtClean="0"/>
              <a:t>Source of Information:  Harvard School of Public Health, The Nutrition Source, Fiber:  Start Rouging It!</a:t>
            </a:r>
          </a:p>
          <a:p>
            <a:pPr eaLnBrk="1" hangingPunct="1">
              <a:spcBef>
                <a:spcPct val="0"/>
              </a:spcBef>
            </a:pPr>
            <a:r>
              <a:rPr lang="en-US" dirty="0" smtClean="0"/>
              <a:t>http://www.hsph.harvard.edu/nutritionsource/what-should-you-eat/fiber-full-story/index.html  </a:t>
            </a:r>
          </a:p>
          <a:p>
            <a:pPr eaLnBrk="1" hangingPunct="1">
              <a:spcBef>
                <a:spcPct val="0"/>
              </a:spcBef>
            </a:pP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E2D921-B55F-47D8-8306-17A4246CB845}"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r>
              <a:rPr lang="en-US" smtClean="0"/>
              <a:t>Possible infection by humans has also been reported through the consumption of unpasteurized or uncooked milk.  Aerosols produced during the slaughter of infected animals has been show as a transmission method.  Other blood feeding flies can also serve as vectors.  No human-to-human transmission reported.  Most human cases are mild and fatalities are low.</a:t>
            </a:r>
          </a:p>
        </p:txBody>
      </p:sp>
      <p:sp>
        <p:nvSpPr>
          <p:cNvPr id="43012" name="Slide Number Placeholder 3"/>
          <p:cNvSpPr>
            <a:spLocks noGrp="1"/>
          </p:cNvSpPr>
          <p:nvPr>
            <p:ph type="sldNum" sz="quarter" idx="5"/>
          </p:nvPr>
        </p:nvSpPr>
        <p:spPr>
          <a:noFill/>
        </p:spPr>
        <p:txBody>
          <a:bodyPr/>
          <a:lstStyle/>
          <a:p>
            <a:fld id="{BF5F6B50-B8DC-4113-BD81-F58073BB3371}" type="slidenum">
              <a:rPr lang="en-US" smtClean="0"/>
              <a:pPr/>
              <a:t>28</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40000" lnSpcReduction="20000"/>
          </a:bodyPr>
          <a:lstStyle/>
          <a:p>
            <a:pPr>
              <a:defRPr/>
            </a:pPr>
            <a:r>
              <a:rPr lang="en-US" dirty="0" smtClean="0"/>
              <a:t>Bluetongue is also a </a:t>
            </a:r>
            <a:r>
              <a:rPr lang="en-US" dirty="0" err="1" smtClean="0"/>
              <a:t>dsRNA</a:t>
            </a:r>
            <a:endParaRPr lang="en-US" dirty="0" smtClean="0"/>
          </a:p>
          <a:p>
            <a:pPr>
              <a:defRPr/>
            </a:pPr>
            <a:r>
              <a:rPr lang="en-US" dirty="0" smtClean="0"/>
              <a:t>First described in Africa in the late 18</a:t>
            </a:r>
            <a:r>
              <a:rPr lang="en-US" baseline="30000" dirty="0" smtClean="0"/>
              <a:t>th</a:t>
            </a:r>
            <a:r>
              <a:rPr lang="en-US" dirty="0" smtClean="0"/>
              <a:t> century, but not described until 1905.  OIE List A disease that has the capability of spreading. Prior to 1998, Europe was basically BTV-free. Genetic analysis of bluetongue viruses isolated in Europe has shown that six types of the virus (1, 2, 4, 8 9 and 16) have entered the region since 1998. The severity of signs in an animal infected with</a:t>
            </a:r>
          </a:p>
          <a:p>
            <a:pPr>
              <a:defRPr/>
            </a:pPr>
            <a:r>
              <a:rPr lang="en-US" dirty="0" smtClean="0"/>
              <a:t>bluetongue viruses depends on the virus serotype,</a:t>
            </a:r>
          </a:p>
          <a:p>
            <a:pPr>
              <a:defRPr/>
            </a:pPr>
            <a:r>
              <a:rPr lang="en-US" dirty="0" smtClean="0"/>
              <a:t>the infecting dose of virus, and the age, condition,</a:t>
            </a:r>
          </a:p>
          <a:p>
            <a:pPr>
              <a:defRPr/>
            </a:pPr>
            <a:r>
              <a:rPr lang="en-US" dirty="0" smtClean="0"/>
              <a:t>and resistance of the animal. Bluetongue should be</a:t>
            </a:r>
          </a:p>
          <a:p>
            <a:pPr>
              <a:defRPr/>
            </a:pPr>
            <a:r>
              <a:rPr lang="en-US" dirty="0" smtClean="0"/>
              <a:t>suspected when a number of sheep or cattle show</a:t>
            </a:r>
          </a:p>
          <a:p>
            <a:pPr>
              <a:defRPr/>
            </a:pPr>
            <a:r>
              <a:rPr lang="en-US" dirty="0" smtClean="0"/>
              <a:t>several of the following signs:</a:t>
            </a:r>
          </a:p>
          <a:p>
            <a:pPr>
              <a:defRPr/>
            </a:pPr>
            <a:r>
              <a:rPr lang="en-US" dirty="0" smtClean="0"/>
              <a:t>• Depression with heavy breathing or panting;</a:t>
            </a:r>
          </a:p>
          <a:p>
            <a:pPr>
              <a:defRPr/>
            </a:pPr>
            <a:r>
              <a:rPr lang="en-US" dirty="0" smtClean="0"/>
              <a:t>• High fever;</a:t>
            </a:r>
          </a:p>
          <a:p>
            <a:pPr>
              <a:defRPr/>
            </a:pPr>
            <a:r>
              <a:rPr lang="en-US" dirty="0" smtClean="0"/>
              <a:t>• Superficial hemorrhages or open sores or</a:t>
            </a:r>
          </a:p>
          <a:p>
            <a:pPr>
              <a:defRPr/>
            </a:pPr>
            <a:r>
              <a:rPr lang="en-US" dirty="0" smtClean="0"/>
              <a:t>vesicles on the tongue, mouth, or nostrils;</a:t>
            </a:r>
          </a:p>
          <a:p>
            <a:pPr>
              <a:defRPr/>
            </a:pPr>
            <a:r>
              <a:rPr lang="en-US" dirty="0" smtClean="0"/>
              <a:t>• Redness of the skin, face, neck, and possibly</a:t>
            </a:r>
          </a:p>
          <a:p>
            <a:pPr>
              <a:defRPr/>
            </a:pPr>
            <a:r>
              <a:rPr lang="en-US" dirty="0" smtClean="0"/>
              <a:t>body;</a:t>
            </a:r>
          </a:p>
          <a:p>
            <a:pPr>
              <a:defRPr/>
            </a:pPr>
            <a:r>
              <a:rPr lang="en-US" dirty="0" smtClean="0"/>
              <a:t>• Lameness accompanied by an engorged red</a:t>
            </a:r>
          </a:p>
          <a:p>
            <a:pPr>
              <a:defRPr/>
            </a:pPr>
            <a:r>
              <a:rPr lang="en-US" dirty="0" smtClean="0"/>
              <a:t>dish–blue area around the base of the horns and</a:t>
            </a:r>
          </a:p>
          <a:p>
            <a:pPr>
              <a:defRPr/>
            </a:pPr>
            <a:r>
              <a:rPr lang="en-US" dirty="0" smtClean="0"/>
              <a:t>on the coronary bands of the feet;</a:t>
            </a:r>
          </a:p>
          <a:p>
            <a:pPr>
              <a:defRPr/>
            </a:pPr>
            <a:r>
              <a:rPr lang="en-US" dirty="0" smtClean="0"/>
              <a:t>• Loss of condition and muscular weakness;</a:t>
            </a:r>
          </a:p>
          <a:p>
            <a:pPr>
              <a:defRPr/>
            </a:pPr>
            <a:r>
              <a:rPr lang="en-US" dirty="0" smtClean="0"/>
              <a:t>• Loss of wool.</a:t>
            </a:r>
          </a:p>
          <a:p>
            <a:pPr>
              <a:defRPr/>
            </a:pPr>
            <a:r>
              <a:rPr lang="en-US" dirty="0" smtClean="0"/>
              <a:t>Bluetongue disease is not severe in cattle; less</a:t>
            </a:r>
          </a:p>
          <a:p>
            <a:pPr>
              <a:defRPr/>
            </a:pPr>
            <a:r>
              <a:rPr lang="en-US" dirty="0" smtClean="0"/>
              <a:t>than 5 percent of adult animals usually show signs of</a:t>
            </a:r>
          </a:p>
          <a:p>
            <a:pPr>
              <a:defRPr/>
            </a:pPr>
            <a:r>
              <a:rPr lang="en-US" dirty="0" smtClean="0"/>
              <a:t>disease. When clinical illness does occur in cattle, it</a:t>
            </a:r>
          </a:p>
          <a:p>
            <a:pPr>
              <a:defRPr/>
            </a:pPr>
            <a:r>
              <a:rPr lang="en-US" dirty="0" smtClean="0"/>
              <a:t>is similar to bluetongue in sheep, including foot</a:t>
            </a:r>
          </a:p>
          <a:p>
            <a:pPr>
              <a:defRPr/>
            </a:pPr>
            <a:r>
              <a:rPr lang="en-US" dirty="0" smtClean="0"/>
              <a:t>lesions, which could lead to confusion with</a:t>
            </a:r>
          </a:p>
          <a:p>
            <a:pPr>
              <a:defRPr/>
            </a:pPr>
            <a:r>
              <a:rPr lang="en-US" dirty="0" smtClean="0"/>
              <a:t>foot–and–mouth disease. Bluetongue in cattle also</a:t>
            </a:r>
          </a:p>
          <a:p>
            <a:pPr>
              <a:defRPr/>
            </a:pPr>
            <a:r>
              <a:rPr lang="en-US" dirty="0" smtClean="0"/>
              <a:t>closely resembles or may be identical to a cattle</a:t>
            </a:r>
          </a:p>
          <a:p>
            <a:pPr>
              <a:defRPr/>
            </a:pPr>
            <a:r>
              <a:rPr lang="en-US" dirty="0" smtClean="0"/>
              <a:t>disease in parts of the United States known as</a:t>
            </a:r>
          </a:p>
          <a:p>
            <a:pPr>
              <a:defRPr/>
            </a:pPr>
            <a:r>
              <a:rPr lang="en-US" dirty="0" smtClean="0"/>
              <a:t>“</a:t>
            </a:r>
            <a:r>
              <a:rPr lang="en-US" dirty="0" err="1" smtClean="0"/>
              <a:t>myotic</a:t>
            </a:r>
            <a:r>
              <a:rPr lang="en-US" dirty="0" smtClean="0"/>
              <a:t> </a:t>
            </a:r>
            <a:r>
              <a:rPr lang="en-US" dirty="0" err="1" smtClean="0"/>
              <a:t>stomatitis</a:t>
            </a:r>
            <a:r>
              <a:rPr lang="en-US" dirty="0" smtClean="0"/>
              <a:t>.”</a:t>
            </a:r>
          </a:p>
          <a:p>
            <a:pPr>
              <a:defRPr/>
            </a:pPr>
            <a:r>
              <a:rPr lang="en-US" dirty="0" smtClean="0"/>
              <a:t>Goats are more resistant to bluetongue viruses</a:t>
            </a:r>
          </a:p>
          <a:p>
            <a:pPr>
              <a:defRPr/>
            </a:pPr>
            <a:r>
              <a:rPr lang="en-US" dirty="0" smtClean="0"/>
              <a:t>than sheep or cattle. However, some cases of</a:t>
            </a:r>
          </a:p>
          <a:p>
            <a:pPr>
              <a:defRPr/>
            </a:pPr>
            <a:r>
              <a:rPr lang="en-US" dirty="0" smtClean="0"/>
              <a:t>disease in goats with signs resembling those in</a:t>
            </a:r>
          </a:p>
          <a:p>
            <a:pPr>
              <a:defRPr/>
            </a:pPr>
            <a:r>
              <a:rPr lang="en-US" dirty="0" smtClean="0"/>
              <a:t>sheep have been reported, and bluetongue viruses</a:t>
            </a:r>
          </a:p>
          <a:p>
            <a:pPr>
              <a:defRPr/>
            </a:pPr>
            <a:r>
              <a:rPr lang="en-US" dirty="0" smtClean="0"/>
              <a:t>have been isolated from goats.</a:t>
            </a:r>
          </a:p>
          <a:p>
            <a:pPr>
              <a:defRPr/>
            </a:pPr>
            <a:r>
              <a:rPr lang="en-US" dirty="0" smtClean="0"/>
              <a:t>White–tailed deer and pronghorn in the United</a:t>
            </a:r>
          </a:p>
          <a:p>
            <a:pPr>
              <a:defRPr/>
            </a:pPr>
            <a:r>
              <a:rPr lang="en-US" dirty="0" smtClean="0"/>
              <a:t>States are affected much more severely than cattle</a:t>
            </a:r>
          </a:p>
          <a:p>
            <a:pPr>
              <a:defRPr/>
            </a:pPr>
            <a:r>
              <a:rPr lang="en-US" dirty="0" smtClean="0"/>
              <a:t>and often even more severely than sheep. In deer</a:t>
            </a:r>
          </a:p>
          <a:p>
            <a:pPr>
              <a:defRPr/>
            </a:pPr>
            <a:r>
              <a:rPr lang="en-US" dirty="0" smtClean="0"/>
              <a:t>and pronghorn, the mortality rate can be extremely</a:t>
            </a:r>
          </a:p>
          <a:p>
            <a:pPr>
              <a:defRPr/>
            </a:pPr>
            <a:r>
              <a:rPr lang="en-US" dirty="0" smtClean="0"/>
              <a:t>high. Bluetongue signs in white–tailed deer are</a:t>
            </a:r>
          </a:p>
          <a:p>
            <a:pPr>
              <a:defRPr/>
            </a:pPr>
            <a:r>
              <a:rPr lang="en-US" dirty="0" smtClean="0"/>
              <a:t>identical to those from infection with epizootic</a:t>
            </a:r>
          </a:p>
          <a:p>
            <a:pPr>
              <a:defRPr/>
            </a:pPr>
            <a:r>
              <a:rPr lang="en-US" dirty="0" smtClean="0"/>
              <a:t>hemorrhagic disease (EHD) viruses. Both bluetongue</a:t>
            </a:r>
          </a:p>
          <a:p>
            <a:pPr>
              <a:defRPr/>
            </a:pPr>
            <a:r>
              <a:rPr lang="en-US" dirty="0" smtClean="0"/>
              <a:t>and EHD virus infections cause a fulminating</a:t>
            </a:r>
          </a:p>
          <a:p>
            <a:pPr>
              <a:defRPr/>
            </a:pPr>
            <a:r>
              <a:rPr lang="en-US" dirty="0" smtClean="0"/>
              <a:t>hemorrhagic disease and sudden death in</a:t>
            </a:r>
          </a:p>
          <a:p>
            <a:pPr>
              <a:defRPr/>
            </a:pPr>
            <a:r>
              <a:rPr lang="en-US" dirty="0" smtClean="0"/>
              <a:t>white–tailed deer.</a:t>
            </a:r>
          </a:p>
          <a:p>
            <a:pPr>
              <a:defRPr/>
            </a:pPr>
            <a:r>
              <a:rPr lang="en-US" dirty="0" smtClean="0"/>
              <a:t>However, a relatively high number of cattle have been affected during the </a:t>
            </a:r>
            <a:r>
              <a:rPr lang="en-US" dirty="0" smtClean="0">
                <a:hlinkClick r:id="rId3" action="ppaction://hlinkfile" tooltip="Bluetongue in Europe"/>
              </a:rPr>
              <a:t>current outbreak in Northern Europe</a:t>
            </a:r>
            <a:r>
              <a:rPr lang="en-US" dirty="0" smtClean="0"/>
              <a:t>.</a:t>
            </a:r>
          </a:p>
          <a:p>
            <a:pPr>
              <a:defRPr/>
            </a:pPr>
            <a:r>
              <a:rPr lang="en-US" dirty="0" smtClean="0">
                <a:hlinkClick r:id="rId4"/>
              </a:rPr>
              <a:t>There is no treatment for bluetongue</a:t>
            </a:r>
            <a:r>
              <a:rPr lang="en-US" dirty="0" smtClean="0"/>
              <a:t>. Prevention may be possible by vaccination and by controlling midge populations (with insecticides or, where practical, by control of breeding sites), but neither is totally successful.</a:t>
            </a:r>
          </a:p>
          <a:p>
            <a:pPr>
              <a:defRPr/>
            </a:pPr>
            <a:r>
              <a:rPr lang="en-US" dirty="0" smtClean="0"/>
              <a:t>In August 2006, Dutch authorities reported the first ever case of bluetongue in Northern Europe (</a:t>
            </a:r>
            <a:r>
              <a:rPr lang="en-US" u="sng" dirty="0" err="1" smtClean="0">
                <a:hlinkClick r:id="rId5"/>
              </a:rPr>
              <a:t>ProMED</a:t>
            </a:r>
            <a:r>
              <a:rPr lang="en-US" u="sng" dirty="0" smtClean="0">
                <a:hlinkClick r:id="rId5"/>
              </a:rPr>
              <a:t>-mail</a:t>
            </a:r>
            <a:r>
              <a:rPr lang="en-US" dirty="0" smtClean="0"/>
              <a:t> report 20060818.2311). From work performed at the Institute for Animal Health at </a:t>
            </a:r>
            <a:r>
              <a:rPr lang="en-US" dirty="0" err="1" smtClean="0"/>
              <a:t>Pirbright</a:t>
            </a:r>
            <a:r>
              <a:rPr lang="en-US" dirty="0" smtClean="0"/>
              <a:t>, by the </a:t>
            </a:r>
            <a:r>
              <a:rPr lang="en-US" dirty="0" err="1" smtClean="0"/>
              <a:t>Arbovirus</a:t>
            </a:r>
            <a:r>
              <a:rPr lang="en-US" dirty="0" smtClean="0"/>
              <a:t> Research Group and the Community Reference Laboratory for bluetongue virus (BTV), the outbreak virus was rapidly identified as </a:t>
            </a:r>
            <a:r>
              <a:rPr lang="en-US" u="sng" dirty="0" smtClean="0">
                <a:hlinkClick r:id="rId6"/>
              </a:rPr>
              <a:t>serotype 8</a:t>
            </a:r>
            <a:r>
              <a:rPr lang="en-US" dirty="0" smtClean="0"/>
              <a:t>. It subsequently spread to over 2,000 herds, mostly in the Netherlands, Belgium and Germany with a handful of cases in France and Luxembourg (see </a:t>
            </a:r>
            <a:r>
              <a:rPr lang="en-US" u="sng" dirty="0" smtClean="0">
                <a:hlinkClick r:id="rId7"/>
              </a:rPr>
              <a:t>map (PDF)</a:t>
            </a:r>
            <a:r>
              <a:rPr lang="en-US" dirty="0" smtClean="0"/>
              <a:t>) before transmission ceased in the winter. The route by which the virus was introduced into northern Europe remains unknown.</a:t>
            </a:r>
          </a:p>
          <a:p>
            <a:pPr>
              <a:defRPr/>
            </a:pPr>
            <a:r>
              <a:rPr lang="en-US" dirty="0" smtClean="0"/>
              <a:t>A more detailed analysis of the BTV-8 outbreak in 2006 is available from </a:t>
            </a:r>
            <a:r>
              <a:rPr lang="en-US" u="sng" dirty="0" smtClean="0">
                <a:hlinkClick r:id="rId8"/>
              </a:rPr>
              <a:t>EFSA</a:t>
            </a:r>
            <a:r>
              <a:rPr lang="en-US" dirty="0" smtClean="0"/>
              <a:t> </a:t>
            </a:r>
          </a:p>
          <a:p>
            <a:pPr>
              <a:defRPr/>
            </a:pPr>
            <a:r>
              <a:rPr lang="en-US" b="1" dirty="0" smtClean="0"/>
              <a:t>The 2007 re-emergence</a:t>
            </a:r>
          </a:p>
          <a:p>
            <a:pPr>
              <a:defRPr/>
            </a:pPr>
            <a:r>
              <a:rPr lang="en-US" dirty="0" smtClean="0"/>
              <a:t>On the </a:t>
            </a:r>
            <a:r>
              <a:rPr lang="en-US" u="sng" dirty="0" smtClean="0">
                <a:hlinkClick r:id="rId9"/>
              </a:rPr>
              <a:t>13th of June</a:t>
            </a:r>
            <a:r>
              <a:rPr lang="en-US" dirty="0" smtClean="0"/>
              <a:t>, a sentinel animal on a holding in </a:t>
            </a:r>
            <a:r>
              <a:rPr lang="en-US" u="sng" dirty="0" smtClean="0">
                <a:hlinkClick r:id="rId10"/>
              </a:rPr>
              <a:t>North </a:t>
            </a:r>
            <a:r>
              <a:rPr lang="en-US" u="sng" dirty="0" err="1" smtClean="0">
                <a:hlinkClick r:id="rId10"/>
              </a:rPr>
              <a:t>Rhein</a:t>
            </a:r>
            <a:r>
              <a:rPr lang="en-US" u="sng" dirty="0" smtClean="0">
                <a:hlinkClick r:id="rId10"/>
              </a:rPr>
              <a:t>-Westphalia</a:t>
            </a:r>
            <a:r>
              <a:rPr lang="en-US" dirty="0" smtClean="0"/>
              <a:t> was announced to have displayed evidence of infection with bluetongue virus (BTV) serotype 8 during April (</a:t>
            </a:r>
            <a:r>
              <a:rPr lang="en-US" u="sng" dirty="0" err="1" smtClean="0">
                <a:hlinkClick r:id="rId5"/>
              </a:rPr>
              <a:t>ProMED</a:t>
            </a:r>
            <a:r>
              <a:rPr lang="en-US" u="sng" dirty="0" smtClean="0">
                <a:hlinkClick r:id="rId5"/>
              </a:rPr>
              <a:t>-mail</a:t>
            </a:r>
            <a:r>
              <a:rPr lang="en-US" dirty="0" smtClean="0"/>
              <a:t> report 20070613.1928). This was the first indication that the virus strain responsible for the outbreak in northern Europe last year had successfully overwintered in the region. The virus subsequently resurfaced in all countries affected in 2006, with new cases occurring for the first time in Denmark (</a:t>
            </a:r>
            <a:r>
              <a:rPr lang="en-US" u="sng" dirty="0" err="1" smtClean="0">
                <a:hlinkClick r:id="rId5"/>
              </a:rPr>
              <a:t>ProMED</a:t>
            </a:r>
            <a:r>
              <a:rPr lang="en-US" u="sng" dirty="0" smtClean="0">
                <a:hlinkClick r:id="rId5"/>
              </a:rPr>
              <a:t>-mail</a:t>
            </a:r>
            <a:r>
              <a:rPr lang="en-US" dirty="0" smtClean="0"/>
              <a:t> report 20071013.3360) and Switzerland (</a:t>
            </a:r>
            <a:r>
              <a:rPr lang="en-US" u="sng" dirty="0" err="1" smtClean="0">
                <a:hlinkClick r:id="rId5"/>
              </a:rPr>
              <a:t>ProMED</a:t>
            </a:r>
            <a:r>
              <a:rPr lang="en-US" u="sng" dirty="0" smtClean="0">
                <a:hlinkClick r:id="rId5"/>
              </a:rPr>
              <a:t>-mail</a:t>
            </a:r>
            <a:r>
              <a:rPr lang="en-US" dirty="0" smtClean="0"/>
              <a:t> report 20071028.3504), and the Czech Republic (first case 26th November; see </a:t>
            </a:r>
            <a:r>
              <a:rPr lang="en-US" u="sng" dirty="0" smtClean="0">
                <a:hlinkClick r:id="rId11"/>
              </a:rPr>
              <a:t>OIE report (PDF)</a:t>
            </a:r>
            <a:r>
              <a:rPr lang="en-US" dirty="0" smtClean="0"/>
              <a:t>), as well as the UK.</a:t>
            </a:r>
          </a:p>
          <a:p>
            <a:pPr>
              <a:defRPr/>
            </a:pPr>
            <a:r>
              <a:rPr lang="en-US" b="1" dirty="0" smtClean="0"/>
              <a:t>Bluetongue in Europe in 2008</a:t>
            </a:r>
          </a:p>
          <a:p>
            <a:pPr>
              <a:defRPr/>
            </a:pPr>
            <a:r>
              <a:rPr lang="en-US" dirty="0" smtClean="0"/>
              <a:t>On 22 January, post-import testing indicated that a number of dairy cattle imported from the Netherlands into Northern Ireland had become PCR-positive since importation. Although these events are more fully described in [</a:t>
            </a:r>
            <a:r>
              <a:rPr lang="en-US" u="sng" dirty="0" smtClean="0">
                <a:hlinkClick r:id="rId12" action="ppaction://hlinkfile"/>
              </a:rPr>
              <a:t>7</a:t>
            </a:r>
            <a:r>
              <a:rPr lang="en-US" dirty="0" smtClean="0"/>
              <a:t>] below, in brief they suggest that the strain of BTV-8 currently active in northern Europe may be able to cross the placenta and infect the </a:t>
            </a:r>
            <a:r>
              <a:rPr lang="en-US" dirty="0" err="1" smtClean="0"/>
              <a:t>foetus</a:t>
            </a:r>
            <a:r>
              <a:rPr lang="en-US" dirty="0" smtClean="0"/>
              <a:t> (as well as the possibility of oral infection). This may help to explain its ability to survive the relatively cold winters in northern Europe; see </a:t>
            </a:r>
            <a:r>
              <a:rPr lang="en-US" u="sng" dirty="0" smtClean="0">
                <a:hlinkClick r:id="rId13"/>
              </a:rPr>
              <a:t>this recent IAH publication</a:t>
            </a:r>
            <a:r>
              <a:rPr lang="en-US" dirty="0" smtClean="0"/>
              <a:t> for a critical review of other potential mechanisms.</a:t>
            </a:r>
          </a:p>
          <a:p>
            <a:pPr>
              <a:defRPr/>
            </a:pPr>
            <a:r>
              <a:rPr lang="en-US" dirty="0" smtClean="0"/>
              <a:t>This year, BTV-8 has re-emerged across much of its previous range, and has continued to spread rapidly in some areas – particularly France, which had over 15,000 new cases by 1st October (</a:t>
            </a:r>
            <a:r>
              <a:rPr lang="en-US" u="sng" dirty="0" smtClean="0">
                <a:hlinkClick r:id="rId14"/>
              </a:rPr>
              <a:t>link (PDF)</a:t>
            </a:r>
            <a:r>
              <a:rPr lang="en-US" dirty="0" smtClean="0"/>
              <a:t>). Belgium, France, Germany, Luxembourg, the Netherlands and Switzerland have declared to OIE that they now consider BTV-8 to be endemic within their countries. The presence of BTV-8 has also been confirmed for the first time in Sweden (in September; see </a:t>
            </a:r>
            <a:r>
              <a:rPr lang="en-US" u="sng" dirty="0" smtClean="0">
                <a:hlinkClick r:id="rId15"/>
              </a:rPr>
              <a:t>OIE report</a:t>
            </a:r>
            <a:r>
              <a:rPr lang="en-US" dirty="0" smtClean="0"/>
              <a:t>), Hungary (in September; </a:t>
            </a:r>
            <a:r>
              <a:rPr lang="en-US" u="sng" dirty="0" smtClean="0">
                <a:hlinkClick r:id="rId16"/>
              </a:rPr>
              <a:t>see SCFCAH report (PDF)</a:t>
            </a:r>
            <a:r>
              <a:rPr lang="en-US" dirty="0" smtClean="0"/>
              <a:t>), and Italy (see </a:t>
            </a:r>
            <a:r>
              <a:rPr lang="en-US" u="sng" dirty="0" smtClean="0">
                <a:hlinkClick r:id="rId17"/>
              </a:rPr>
              <a:t>OIE report</a:t>
            </a:r>
            <a:r>
              <a:rPr lang="en-US" dirty="0" smtClean="0"/>
              <a:t>), while surveillance zones now include parts of Poland and Romania.</a:t>
            </a:r>
          </a:p>
          <a:p>
            <a:pPr>
              <a:defRPr/>
            </a:pPr>
            <a:r>
              <a:rPr lang="en-US" dirty="0" smtClean="0"/>
              <a:t>Several companies have also started production of a vaccine against BTV-8, and most countries affected by the virus have since begun national vaccination campaigns. More recently, other bluetongue serotypes have also been detected. BTV-1 has continued to spread north since its detection in Morocco in 2006. Its range now overlaps significantly with that of BTV-8 in France and Spain (as shown on this </a:t>
            </a:r>
            <a:r>
              <a:rPr lang="en-US" u="sng" dirty="0" smtClean="0">
                <a:hlinkClick r:id="rId18"/>
              </a:rPr>
              <a:t>map</a:t>
            </a:r>
            <a:r>
              <a:rPr lang="en-US" dirty="0" smtClean="0"/>
              <a:t>; last updated 2008-11-07). Meanwhile, on 24 October, the </a:t>
            </a:r>
            <a:r>
              <a:rPr lang="en-US" dirty="0" err="1" smtClean="0"/>
              <a:t>Arbovirus</a:t>
            </a:r>
            <a:r>
              <a:rPr lang="en-US" dirty="0" smtClean="0"/>
              <a:t> Research Group and EU reference laboratory at IAH </a:t>
            </a:r>
            <a:r>
              <a:rPr lang="en-US" dirty="0" err="1" smtClean="0"/>
              <a:t>Pirbright</a:t>
            </a:r>
            <a:r>
              <a:rPr lang="en-US" dirty="0" smtClean="0"/>
              <a:t> confirmed the presence of BTV-6 in the Netherlands. Finally, Swiss authorities have detected an entirely new type of bluetongue-like virus in goats. The virus was initially called </a:t>
            </a:r>
            <a:r>
              <a:rPr lang="en-US" dirty="0" err="1" smtClean="0"/>
              <a:t>Toggenburg</a:t>
            </a:r>
            <a:r>
              <a:rPr lang="en-US" dirty="0" smtClean="0"/>
              <a:t> </a:t>
            </a:r>
            <a:r>
              <a:rPr lang="en-US" dirty="0" err="1" smtClean="0"/>
              <a:t>Orbivirus</a:t>
            </a:r>
            <a:r>
              <a:rPr lang="en-US" dirty="0" smtClean="0"/>
              <a:t> (TOV), but based on genetic analysis, its finders have proposed that it should be classified as a new serotype of bluetongue, bringing the total number of serotypes known to 25. Further information can be found in this article (PDF).</a:t>
            </a:r>
          </a:p>
          <a:p>
            <a:pPr>
              <a:defRPr/>
            </a:pPr>
            <a:r>
              <a:rPr lang="en-US" dirty="0" smtClean="0"/>
              <a:t>In October and November the Netherlands and Germany reported laboratory findings of BTV6 circulation in cattle located in </a:t>
            </a:r>
            <a:r>
              <a:rPr lang="en-US" dirty="0" err="1" smtClean="0"/>
              <a:t>neighbouring</a:t>
            </a:r>
            <a:r>
              <a:rPr lang="en-US" dirty="0" smtClean="0"/>
              <a:t> parts of their </a:t>
            </a:r>
            <a:r>
              <a:rPr lang="en-US" dirty="0" err="1" smtClean="0"/>
              <a:t>territories.Information</a:t>
            </a:r>
            <a:r>
              <a:rPr lang="en-US" dirty="0" smtClean="0"/>
              <a:t> on the genetic sequence available from the virus isolates indicated  a high similarity with the BTV6 South African modified live vaccine and investigations suggest that no virulent BTV6 virus strain circulated in the Netherlands or Germany (</a:t>
            </a:r>
            <a:r>
              <a:rPr lang="en-US" dirty="0" smtClean="0">
                <a:hlinkClick r:id="rId19"/>
              </a:rPr>
              <a:t>PROMED-mail report 20090304.0888</a:t>
            </a:r>
            <a:r>
              <a:rPr lang="en-US" dirty="0" smtClean="0"/>
              <a:t>).</a:t>
            </a:r>
          </a:p>
          <a:p>
            <a:pPr>
              <a:defRPr/>
            </a:pPr>
            <a:r>
              <a:rPr lang="en-US" b="1" dirty="0" smtClean="0"/>
              <a:t>Bluetongue in Europe in 2009</a:t>
            </a:r>
          </a:p>
          <a:p>
            <a:pPr>
              <a:defRPr/>
            </a:pPr>
            <a:r>
              <a:rPr lang="en-US" dirty="0" smtClean="0"/>
              <a:t>In February  BTV-11 infected cattle were discovered in 8 farms in provinces of Flemish Brabant, Antwerp and Limburg, Belgium (</a:t>
            </a:r>
            <a:r>
              <a:rPr lang="en-US" dirty="0" smtClean="0">
                <a:hlinkClick r:id="rId20"/>
              </a:rPr>
              <a:t>PROMED-mail report 20090218.0684 </a:t>
            </a:r>
            <a:r>
              <a:rPr lang="en-US" dirty="0" smtClean="0"/>
              <a:t>). Following investigations it was decided that this was an escape of a non-virulent African vaccine strain similar to the outbreak of BTV6 in The Netherlands/Germany late in 2008. Also in February routine tests identified BTV8 infection in 2 herds in the south of Norway (</a:t>
            </a:r>
            <a:r>
              <a:rPr lang="en-US" dirty="0" smtClean="0">
                <a:hlinkClick r:id="rId21"/>
              </a:rPr>
              <a:t>PROMED-mail report 20090221.0729</a:t>
            </a:r>
            <a:r>
              <a:rPr lang="en-US" dirty="0" smtClean="0"/>
              <a:t>).</a:t>
            </a:r>
          </a:p>
          <a:p>
            <a:pPr>
              <a:defRPr/>
            </a:pPr>
            <a:endParaRPr lang="en-US" dirty="0" smtClean="0"/>
          </a:p>
          <a:p>
            <a:pPr>
              <a:defRPr/>
            </a:pPr>
            <a:endParaRPr lang="en-US" dirty="0"/>
          </a:p>
        </p:txBody>
      </p:sp>
      <p:sp>
        <p:nvSpPr>
          <p:cNvPr id="59396" name="Slide Number Placeholder 3"/>
          <p:cNvSpPr>
            <a:spLocks noGrp="1"/>
          </p:cNvSpPr>
          <p:nvPr>
            <p:ph type="sldNum" sz="quarter" idx="5"/>
          </p:nvPr>
        </p:nvSpPr>
        <p:spPr>
          <a:noFill/>
        </p:spPr>
        <p:txBody>
          <a:bodyPr/>
          <a:lstStyle/>
          <a:p>
            <a:fld id="{22D80EE1-EAB1-4A46-8301-9C20AD988F76}" type="slidenum">
              <a:rPr lang="en-US" smtClean="0"/>
              <a:pPr/>
              <a:t>30</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These diseases are of serious concern to maize</a:t>
            </a:r>
          </a:p>
          <a:p>
            <a:r>
              <a:rPr lang="en-US" sz="1200" kern="1200" baseline="0" dirty="0" smtClean="0">
                <a:solidFill>
                  <a:schemeClr val="tx1"/>
                </a:solidFill>
                <a:latin typeface="Arial" charset="0"/>
                <a:ea typeface="+mn-ea"/>
                <a:cs typeface="+mn-cs"/>
              </a:rPr>
              <a:t>producers in several countries of Asia, Africa, and</a:t>
            </a:r>
          </a:p>
          <a:p>
            <a:r>
              <a:rPr lang="en-US" sz="1200" kern="1200" baseline="0" dirty="0" smtClean="0">
                <a:solidFill>
                  <a:schemeClr val="tx1"/>
                </a:solidFill>
                <a:latin typeface="Arial" charset="0"/>
                <a:ea typeface="+mn-ea"/>
                <a:cs typeface="+mn-cs"/>
              </a:rPr>
              <a:t>throughout the Americas. Symptom expression is</a:t>
            </a:r>
          </a:p>
          <a:p>
            <a:r>
              <a:rPr lang="en-US" sz="1200" kern="1200" baseline="0" dirty="0" smtClean="0">
                <a:solidFill>
                  <a:schemeClr val="tx1"/>
                </a:solidFill>
                <a:latin typeface="Arial" charset="0"/>
                <a:ea typeface="+mn-ea"/>
                <a:cs typeface="+mn-cs"/>
              </a:rPr>
              <a:t>greatly affected by plant age, pathogen species, and</a:t>
            </a:r>
          </a:p>
          <a:p>
            <a:r>
              <a:rPr lang="en-US" sz="1200" kern="1200" baseline="0" dirty="0" smtClean="0">
                <a:solidFill>
                  <a:schemeClr val="tx1"/>
                </a:solidFill>
                <a:latin typeface="Arial" charset="0"/>
                <a:ea typeface="+mn-ea"/>
                <a:cs typeface="+mn-cs"/>
              </a:rPr>
              <a:t>environment. Usually, there is </a:t>
            </a:r>
            <a:r>
              <a:rPr lang="en-US" sz="1200" kern="1200" baseline="0" dirty="0" err="1" smtClean="0">
                <a:solidFill>
                  <a:schemeClr val="tx1"/>
                </a:solidFill>
                <a:latin typeface="Arial" charset="0"/>
                <a:ea typeface="+mn-ea"/>
                <a:cs typeface="+mn-cs"/>
              </a:rPr>
              <a:t>chlorotic</a:t>
            </a:r>
            <a:r>
              <a:rPr lang="en-US" sz="1200" kern="1200" baseline="0" dirty="0" smtClean="0">
                <a:solidFill>
                  <a:schemeClr val="tx1"/>
                </a:solidFill>
                <a:latin typeface="Arial" charset="0"/>
                <a:ea typeface="+mn-ea"/>
                <a:cs typeface="+mn-cs"/>
              </a:rPr>
              <a:t> striping or</a:t>
            </a:r>
          </a:p>
          <a:p>
            <a:r>
              <a:rPr lang="en-US" sz="1200" kern="1200" baseline="0" dirty="0" smtClean="0">
                <a:solidFill>
                  <a:schemeClr val="tx1"/>
                </a:solidFill>
                <a:latin typeface="Arial" charset="0"/>
                <a:ea typeface="+mn-ea"/>
                <a:cs typeface="+mn-cs"/>
              </a:rPr>
              <a:t>partial symptoms in leaves and leaf sheaths, along</a:t>
            </a:r>
          </a:p>
          <a:p>
            <a:r>
              <a:rPr lang="en-US" sz="1200" kern="1200" baseline="0" dirty="0" smtClean="0">
                <a:solidFill>
                  <a:schemeClr val="tx1"/>
                </a:solidFill>
                <a:latin typeface="Arial" charset="0"/>
                <a:ea typeface="+mn-ea"/>
                <a:cs typeface="+mn-cs"/>
              </a:rPr>
              <a:t>with dwarfing. Downy mildew becomes conspicuous</a:t>
            </a:r>
          </a:p>
          <a:p>
            <a:r>
              <a:rPr lang="en-US" sz="1200" kern="1200" baseline="0" dirty="0" smtClean="0">
                <a:solidFill>
                  <a:schemeClr val="tx1"/>
                </a:solidFill>
                <a:latin typeface="Arial" charset="0"/>
                <a:ea typeface="+mn-ea"/>
                <a:cs typeface="+mn-cs"/>
              </a:rPr>
              <a:t>after development of a downy growth on or under</a:t>
            </a:r>
          </a:p>
          <a:p>
            <a:r>
              <a:rPr lang="en-US" sz="1200" kern="1200" baseline="0" dirty="0" smtClean="0">
                <a:solidFill>
                  <a:schemeClr val="tx1"/>
                </a:solidFill>
                <a:latin typeface="Arial" charset="0"/>
                <a:ea typeface="+mn-ea"/>
                <a:cs typeface="+mn-cs"/>
              </a:rPr>
              <a:t>leaf surfaces. This condition is the result of conidia</a:t>
            </a:r>
          </a:p>
          <a:p>
            <a:r>
              <a:rPr lang="en-US" sz="1200" kern="1200" baseline="0" dirty="0" smtClean="0">
                <a:solidFill>
                  <a:schemeClr val="tx1"/>
                </a:solidFill>
                <a:latin typeface="Arial" charset="0"/>
                <a:ea typeface="+mn-ea"/>
                <a:cs typeface="+mn-cs"/>
              </a:rPr>
              <a:t>formation, which commonly occurs in the early</a:t>
            </a:r>
          </a:p>
          <a:p>
            <a:r>
              <a:rPr lang="en-US" sz="1200" kern="1200" baseline="0" dirty="0" smtClean="0">
                <a:solidFill>
                  <a:schemeClr val="tx1"/>
                </a:solidFill>
                <a:latin typeface="Arial" charset="0"/>
                <a:ea typeface="+mn-ea"/>
                <a:cs typeface="+mn-cs"/>
              </a:rPr>
              <a:t>morning.</a:t>
            </a:r>
          </a:p>
          <a:p>
            <a:r>
              <a:rPr lang="en-US" sz="1200" kern="1200" baseline="0" dirty="0" smtClean="0">
                <a:solidFill>
                  <a:schemeClr val="tx1"/>
                </a:solidFill>
                <a:latin typeface="Arial" charset="0"/>
                <a:ea typeface="+mn-ea"/>
                <a:cs typeface="+mn-cs"/>
              </a:rPr>
              <a:t>The diseases are most prevalent in warm, humid</a:t>
            </a:r>
          </a:p>
          <a:p>
            <a:r>
              <a:rPr lang="en-US" sz="1200" kern="1200" baseline="0" dirty="0" smtClean="0">
                <a:solidFill>
                  <a:schemeClr val="tx1"/>
                </a:solidFill>
                <a:latin typeface="Arial" charset="0"/>
                <a:ea typeface="+mn-ea"/>
                <a:cs typeface="+mn-cs"/>
              </a:rPr>
              <a:t>regions. Some species causing downy mildew also</a:t>
            </a:r>
          </a:p>
          <a:p>
            <a:r>
              <a:rPr lang="en-US" sz="1200" kern="1200" baseline="0" dirty="0" smtClean="0">
                <a:solidFill>
                  <a:schemeClr val="tx1"/>
                </a:solidFill>
                <a:latin typeface="Arial" charset="0"/>
                <a:ea typeface="+mn-ea"/>
                <a:cs typeface="+mn-cs"/>
              </a:rPr>
              <a:t>induce tassel malformations, blocking pollen</a:t>
            </a:r>
          </a:p>
          <a:p>
            <a:r>
              <a:rPr lang="en-US" sz="1200" kern="1200" baseline="0" dirty="0" smtClean="0">
                <a:solidFill>
                  <a:schemeClr val="tx1"/>
                </a:solidFill>
                <a:latin typeface="Arial" charset="0"/>
                <a:ea typeface="+mn-ea"/>
                <a:cs typeface="+mn-cs"/>
              </a:rPr>
              <a:t>production and ear formation. Leaves may be</a:t>
            </a:r>
          </a:p>
          <a:p>
            <a:r>
              <a:rPr lang="en-US" sz="1200" kern="1200" baseline="0" dirty="0" smtClean="0">
                <a:solidFill>
                  <a:schemeClr val="tx1"/>
                </a:solidFill>
                <a:latin typeface="Arial" charset="0"/>
                <a:ea typeface="+mn-ea"/>
                <a:cs typeface="+mn-cs"/>
              </a:rPr>
              <a:t>narrow, thick, and abnormally erect.</a:t>
            </a:r>
            <a:endParaRPr lang="en-US" dirty="0"/>
          </a:p>
        </p:txBody>
      </p:sp>
      <p:sp>
        <p:nvSpPr>
          <p:cNvPr id="4" name="Slide Number Placeholder 3"/>
          <p:cNvSpPr>
            <a:spLocks noGrp="1"/>
          </p:cNvSpPr>
          <p:nvPr>
            <p:ph type="sldNum" sz="quarter" idx="10"/>
          </p:nvPr>
        </p:nvSpPr>
        <p:spPr/>
        <p:txBody>
          <a:bodyPr/>
          <a:lstStyle/>
          <a:p>
            <a:pPr>
              <a:defRPr/>
            </a:pPr>
            <a:fld id="{53BFF66C-F1CB-4588-B1A8-D0C15D66A59F}" type="slidenum">
              <a:rPr lang="en-US" smtClean="0"/>
              <a:pPr>
                <a:defRPr/>
              </a:pPr>
              <a:t>32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of image-Stop </a:t>
            </a:r>
            <a:r>
              <a:rPr lang="en-US" dirty="0" err="1" smtClean="0"/>
              <a:t>Glanders</a:t>
            </a:r>
            <a:r>
              <a:rPr lang="en-US" dirty="0" smtClean="0"/>
              <a:t> in Bahrain </a:t>
            </a:r>
            <a:r>
              <a:rPr lang="en-US" dirty="0" err="1" smtClean="0"/>
              <a:t>facebook</a:t>
            </a:r>
            <a:r>
              <a:rPr lang="en-US" baseline="0" dirty="0" smtClean="0"/>
              <a:t> page.  </a:t>
            </a:r>
            <a:r>
              <a:rPr lang="en-US" dirty="0" smtClean="0"/>
              <a:t>http://www.facebook.com/pages/Stop-Glanders-in-Bahrain/112929715415056</a:t>
            </a:r>
          </a:p>
          <a:p>
            <a:endParaRPr lang="en-US" dirty="0" smtClean="0"/>
          </a:p>
          <a:p>
            <a:r>
              <a:rPr lang="en-US" dirty="0" smtClean="0"/>
              <a:t>Current</a:t>
            </a:r>
            <a:r>
              <a:rPr lang="en-US" baseline="0" dirty="0" smtClean="0"/>
              <a:t> OIE </a:t>
            </a:r>
            <a:r>
              <a:rPr lang="en-US" baseline="0" dirty="0" err="1" smtClean="0"/>
              <a:t>bahrain</a:t>
            </a:r>
            <a:r>
              <a:rPr lang="en-US" baseline="0" dirty="0" smtClean="0"/>
              <a:t> outbreak information available at:  http://www.oie.int/wahis/public.php?page=single_report&amp;pop=1&amp;reportid=9239 </a:t>
            </a:r>
          </a:p>
          <a:p>
            <a:endParaRPr lang="en-US" baseline="0" dirty="0" smtClean="0"/>
          </a:p>
          <a:p>
            <a:r>
              <a:rPr lang="en-US" baseline="0" dirty="0" err="1" smtClean="0"/>
              <a:t>Glanders</a:t>
            </a:r>
            <a:r>
              <a:rPr lang="en-US" baseline="0" dirty="0" smtClean="0"/>
              <a:t> CDC page is available at:  http://www.cdc.gov/nczved/divisions/dfbmd/diseases/glanders/ </a:t>
            </a:r>
            <a:endParaRPr lang="en-US" dirty="0"/>
          </a:p>
        </p:txBody>
      </p:sp>
      <p:sp>
        <p:nvSpPr>
          <p:cNvPr id="4" name="Slide Number Placeholder 3"/>
          <p:cNvSpPr>
            <a:spLocks noGrp="1"/>
          </p:cNvSpPr>
          <p:nvPr>
            <p:ph type="sldNum" sz="quarter" idx="10"/>
          </p:nvPr>
        </p:nvSpPr>
        <p:spPr/>
        <p:txBody>
          <a:bodyPr/>
          <a:lstStyle/>
          <a:p>
            <a:pPr>
              <a:defRPr/>
            </a:pPr>
            <a:fld id="{53BFF66C-F1CB-4588-B1A8-D0C15D66A59F}" type="slidenum">
              <a:rPr lang="en-US" smtClean="0"/>
              <a:pPr>
                <a:defRPr/>
              </a:pPr>
              <a:t>33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a:t>
            </a:r>
            <a:r>
              <a:rPr lang="en-US" baseline="0" dirty="0" smtClean="0"/>
              <a:t> WWII, Japan was accused of using anthrax and </a:t>
            </a:r>
            <a:r>
              <a:rPr lang="en-US" baseline="0" dirty="0" err="1" smtClean="0"/>
              <a:t>rinderpest</a:t>
            </a:r>
            <a:r>
              <a:rPr lang="en-US" baseline="0" dirty="0" smtClean="0"/>
              <a:t> virus against Russia and Mongolia.</a:t>
            </a:r>
          </a:p>
          <a:p>
            <a:endParaRPr lang="en-US" baseline="0" dirty="0" smtClean="0"/>
          </a:p>
          <a:p>
            <a:r>
              <a:rPr lang="en-US" baseline="0" dirty="0" smtClean="0"/>
              <a:t>Source of Information:  http://www.cidrap.umn.edu/cidrap/content/biosecurity/ag-biosec/biofacts/agbiooview.html </a:t>
            </a:r>
            <a:endParaRPr lang="en-US" dirty="0"/>
          </a:p>
        </p:txBody>
      </p:sp>
      <p:sp>
        <p:nvSpPr>
          <p:cNvPr id="4" name="Slide Number Placeholder 3"/>
          <p:cNvSpPr>
            <a:spLocks noGrp="1"/>
          </p:cNvSpPr>
          <p:nvPr>
            <p:ph type="sldNum" sz="quarter" idx="10"/>
          </p:nvPr>
        </p:nvSpPr>
        <p:spPr/>
        <p:txBody>
          <a:bodyPr/>
          <a:lstStyle/>
          <a:p>
            <a:pPr>
              <a:defRPr/>
            </a:pPr>
            <a:fld id="{53BFF66C-F1CB-4588-B1A8-D0C15D66A59F}" type="slidenum">
              <a:rPr lang="en-US" smtClean="0"/>
              <a:pPr>
                <a:defRPr/>
              </a:pPr>
              <a:t>34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BFF66C-F1CB-4588-B1A8-D0C15D66A59F}" type="slidenum">
              <a:rPr lang="en-US" smtClean="0"/>
              <a:pPr>
                <a:defRPr/>
              </a:pPr>
              <a:t>35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African</a:t>
            </a:r>
            <a:r>
              <a:rPr lang="en-US" baseline="0" dirty="0" smtClean="0"/>
              <a:t> bush milk is a locally occurring plant toxin.</a:t>
            </a:r>
            <a:endParaRPr lang="en-US" dirty="0"/>
          </a:p>
        </p:txBody>
      </p:sp>
      <p:sp>
        <p:nvSpPr>
          <p:cNvPr id="4" name="Slide Number Placeholder 3"/>
          <p:cNvSpPr>
            <a:spLocks noGrp="1"/>
          </p:cNvSpPr>
          <p:nvPr>
            <p:ph type="sldNum" sz="quarter" idx="10"/>
          </p:nvPr>
        </p:nvSpPr>
        <p:spPr/>
        <p:txBody>
          <a:bodyPr/>
          <a:lstStyle/>
          <a:p>
            <a:pPr>
              <a:defRPr/>
            </a:pPr>
            <a:fld id="{53BFF66C-F1CB-4588-B1A8-D0C15D66A59F}" type="slidenum">
              <a:rPr lang="en-US" smtClean="0"/>
              <a:pPr>
                <a:defRPr/>
              </a:pPr>
              <a:t>36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BFF66C-F1CB-4588-B1A8-D0C15D66A59F}" type="slidenum">
              <a:rPr lang="en-US" smtClean="0"/>
              <a:pPr>
                <a:defRPr/>
              </a:pPr>
              <a:t>37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BFF66C-F1CB-4588-B1A8-D0C15D66A59F}" type="slidenum">
              <a:rPr lang="en-US" smtClean="0"/>
              <a:pPr>
                <a:defRPr/>
              </a:pPr>
              <a:t>38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3BFF66C-F1CB-4588-B1A8-D0C15D66A59F}" type="slidenum">
              <a:rPr lang="en-US" smtClean="0"/>
              <a:pPr>
                <a:defRPr/>
              </a:pPr>
              <a:t>39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Have you ever considered not having available</a:t>
            </a:r>
            <a:r>
              <a:rPr lang="en-US" baseline="0" dirty="0" smtClean="0"/>
              <a:t> and affordable fruits, vegetables, and dairy products.</a:t>
            </a: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E2D921-B55F-47D8-8306-17A4246CB845}" type="slidenum">
              <a:rPr lang="en-US" smtClean="0"/>
              <a:pPr/>
              <a:t>3</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3BFF66C-F1CB-4588-B1A8-D0C15D66A59F}" type="slidenum">
              <a:rPr lang="en-US" smtClean="0"/>
              <a:pPr>
                <a:defRPr/>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Do</a:t>
            </a:r>
            <a:r>
              <a:rPr lang="en-US" baseline="0" dirty="0" smtClean="0"/>
              <a:t> you ever think about the farming industry, both in the U.S. and international, that provides the food available to you in the grocery store, or on a favorite menu item in a restaurant.  What happens if there is a catastrophic loss of a crop or commodity that we use every day?  Would this impact our economy?  Would our ability to affordably purchase food change?  With pest pressures and fluctuations in market needs and prices for commodities, farming can be a challenging career path.  In fact, since World War II, the number of farms in the U.S. has been on the decline.  In 2002, the number of small farms slightly increased by 4%.  Currently, the number of farms appears to be relatively level.  In increased emphasis on small farms has occurred in some areas.  From 2002-07, U.S. farmers sold $297 billion and invested $241 billion in production costs.  On average, this represents a 19% profit margin for the farmers.  Although farming on average in the U.S. continues to be profitable, many of the profit margin ratios are represented by larger scale operations.</a:t>
            </a:r>
          </a:p>
          <a:p>
            <a:pPr eaLnBrk="1" hangingPunct="1">
              <a:spcBef>
                <a:spcPct val="0"/>
              </a:spcBef>
            </a:pPr>
            <a:endParaRPr lang="en-US" baseline="0" dirty="0" smtClean="0"/>
          </a:p>
          <a:p>
            <a:pPr eaLnBrk="1" hangingPunct="1">
              <a:spcBef>
                <a:spcPct val="0"/>
              </a:spcBef>
            </a:pPr>
            <a:r>
              <a:rPr lang="en-US" baseline="0" dirty="0" smtClean="0"/>
              <a:t>Sources of Information:  </a:t>
            </a:r>
          </a:p>
          <a:p>
            <a:pPr eaLnBrk="1" hangingPunct="1">
              <a:spcBef>
                <a:spcPct val="0"/>
              </a:spcBef>
            </a:pPr>
            <a:r>
              <a:rPr lang="en-US" baseline="0" dirty="0" smtClean="0"/>
              <a:t>USDA NASS.  2007 Trends in American Agriculture http://www.nass.usda.gov/research/sarsblog/Wade_AAG10_AgTrends1.pdf </a:t>
            </a:r>
          </a:p>
          <a:p>
            <a:pPr eaLnBrk="1" hangingPunct="1">
              <a:spcBef>
                <a:spcPct val="0"/>
              </a:spcBef>
            </a:pPr>
            <a:r>
              <a:rPr lang="en-US" baseline="0" dirty="0" smtClean="0"/>
              <a:t>USDA ERS.  2005.  Farm Income and Financial Performance.  2005 Family Farm Report/EIB-12 http://www.ers.usda.gov/publications/EIB12/EIB12d.pdf</a:t>
            </a: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E2D921-B55F-47D8-8306-17A4246CB845}" type="slidenum">
              <a:rPr lang="en-US" smtClean="0"/>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184 million hectare</a:t>
            </a:r>
            <a:r>
              <a:rPr lang="en-US" baseline="0" dirty="0" smtClean="0"/>
              <a:t> for crops and 284 million hectare as forestland.</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Source of Information:  </a:t>
            </a:r>
            <a:r>
              <a:rPr lang="en-US" sz="1200" dirty="0" err="1" smtClean="0"/>
              <a:t>Gullino</a:t>
            </a:r>
            <a:r>
              <a:rPr lang="en-US" sz="1200" dirty="0" smtClean="0"/>
              <a:t>, M.L., J. Fletcher, and J.P. Stack.  Crop </a:t>
            </a:r>
            <a:r>
              <a:rPr lang="en-US" sz="1200" dirty="0" err="1" smtClean="0"/>
              <a:t>Biosecurity</a:t>
            </a:r>
            <a:r>
              <a:rPr lang="en-US" sz="1200" dirty="0" smtClean="0"/>
              <a:t>:  Definitions and Role in Food Safety and Food Security.  2008.  </a:t>
            </a:r>
            <a:r>
              <a:rPr lang="en-US" sz="1200" i="1" dirty="0" smtClean="0"/>
              <a:t>In </a:t>
            </a:r>
            <a:r>
              <a:rPr lang="en-US" sz="1200" dirty="0" smtClean="0"/>
              <a:t>Crop </a:t>
            </a:r>
            <a:r>
              <a:rPr lang="en-US" sz="1200" dirty="0" err="1" smtClean="0"/>
              <a:t>Biosecurity</a:t>
            </a:r>
            <a:r>
              <a:rPr lang="en-US" sz="1200" dirty="0" smtClean="0"/>
              <a:t>:  Assuring our Global Food Supply.  </a:t>
            </a:r>
            <a:r>
              <a:rPr lang="en-US" sz="1200" dirty="0" err="1" smtClean="0"/>
              <a:t>Gullino</a:t>
            </a:r>
            <a:r>
              <a:rPr lang="en-US" sz="1200" dirty="0" smtClean="0"/>
              <a:t>, M.L., J. Fletcher, A. </a:t>
            </a:r>
            <a:r>
              <a:rPr lang="en-US" sz="1200" dirty="0" err="1" smtClean="0"/>
              <a:t>Gamliel</a:t>
            </a:r>
            <a:r>
              <a:rPr lang="en-US" sz="1200" dirty="0" smtClean="0"/>
              <a:t>, J.P. Stack (</a:t>
            </a:r>
            <a:r>
              <a:rPr lang="en-US" sz="1200" dirty="0" err="1" smtClean="0"/>
              <a:t>eds</a:t>
            </a:r>
            <a:r>
              <a:rPr lang="en-US" sz="1200" dirty="0" smtClean="0"/>
              <a:t>).  Springer.   Pp. 1-10.</a:t>
            </a:r>
          </a:p>
          <a:p>
            <a:endParaRPr lang="en-US" dirty="0"/>
          </a:p>
        </p:txBody>
      </p:sp>
      <p:sp>
        <p:nvSpPr>
          <p:cNvPr id="4" name="Slide Number Placeholder 3"/>
          <p:cNvSpPr>
            <a:spLocks noGrp="1"/>
          </p:cNvSpPr>
          <p:nvPr>
            <p:ph type="sldNum" sz="quarter" idx="10"/>
          </p:nvPr>
        </p:nvSpPr>
        <p:spPr/>
        <p:txBody>
          <a:bodyPr/>
          <a:lstStyle/>
          <a:p>
            <a:pPr>
              <a:defRPr/>
            </a:pPr>
            <a:fld id="{53BFF66C-F1CB-4588-B1A8-D0C15D66A59F}"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Did</a:t>
            </a:r>
            <a:r>
              <a:rPr lang="en-US" baseline="0" dirty="0" smtClean="0"/>
              <a:t> you know that a historical event recently happened for agriculture?  For the first time in history, urban population numbers are larger than rural populations. As more land is developed for urbanization, agricultural land in production must continually and efficiently produce a larger quantity of food.  It is estimated that the world population by 2050 will exceed 9 billion people.  How will the global community be able to continually feed the world while land designated for agricultural production continues to diminish?  The agricultural sector must continually seek to meet increasing population demands, appropriately use water and other natural resources, and provide a nutritious and safe food supply to the consumers.  Although agricultural production is declining, agriculture continues to be an occupation and/or sustenance living strategy for the largest number of people worldwide.  Worldwide, development and support of the agricultural sector in terms of maximizing their agriculture for efficiency of production and for the economic benefit of their farmers is a key factor for poverty alleviation.  </a:t>
            </a:r>
          </a:p>
          <a:p>
            <a:pPr eaLnBrk="1" hangingPunct="1">
              <a:spcBef>
                <a:spcPct val="0"/>
              </a:spcBef>
            </a:pPr>
            <a:endParaRPr lang="en-US" baseline="0" dirty="0" smtClean="0"/>
          </a:p>
          <a:p>
            <a:pPr eaLnBrk="1" hangingPunct="1">
              <a:spcBef>
                <a:spcPct val="0"/>
              </a:spcBef>
            </a:pPr>
            <a:r>
              <a:rPr lang="en-US" baseline="0" dirty="0" smtClean="0"/>
              <a:t>Source of Information:  Agricultural Ecosystems:  Facts and Trends.  2008.  World Business Council for Sustainable Development and the International Union for Conservation of Nature. http://www.wbcsd.org/DocRoot/hecbd2TCBtPqRBOGXoi2/AgriculturalEcosystems.pdf </a:t>
            </a:r>
            <a:endParaRPr lang="en-US" dirty="0"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2E2E4A-594D-4E95-B8E9-B84F576A2C6A}"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0" dirty="0" smtClean="0"/>
              <a:t>Did you know that as a country’s wealth increases, so does the demand for</a:t>
            </a:r>
            <a:r>
              <a:rPr lang="en-US" i="0" baseline="0" dirty="0" smtClean="0"/>
              <a:t> more diverse diets that include meats, fruits, and vegetables.  For example, China has doubled their meat consumption in the last 20 years, and they are reducing their field crop acreages.  Currently, China is a world leader in the production of vegetables and apples.  Producing meat, fruit, and vegetable commodities typically requires more water than grain production.  Also, animal agriculture competes for some of the grain products that could be used for human consumption.  The availability of clean water for agricultural production is an issue.  Water is a limited factor due to drought stress, climate change, and competition with urban populations.  On average, 80%-90% of freshwater supplies in developing countries are devoted to agriculture.</a:t>
            </a:r>
          </a:p>
          <a:p>
            <a:pPr eaLnBrk="1" hangingPunct="1">
              <a:spcBef>
                <a:spcPct val="0"/>
              </a:spcBef>
            </a:pPr>
            <a:endParaRPr lang="en-US" i="0" baseline="0" dirty="0" smtClean="0"/>
          </a:p>
          <a:p>
            <a:pPr defTabSz="874441" eaLnBrk="1" hangingPunct="1">
              <a:spcBef>
                <a:spcPct val="0"/>
              </a:spcBef>
              <a:defRPr/>
            </a:pPr>
            <a:r>
              <a:rPr lang="en-US" baseline="0" dirty="0" smtClean="0"/>
              <a:t>Source of Information:  Agricultural Ecosystems:  Facts and Trends.  2008.  World Business Council for Sustainable Development and the International Union for Conservation of Nature. http://www.wbcsd.org/DocRoot/hecbd2TCBtPqRBOGXoi2/AgriculturalEcosystems.pdf </a:t>
            </a:r>
            <a:endParaRPr lang="en-US" dirty="0" smtClean="0"/>
          </a:p>
          <a:p>
            <a:pPr eaLnBrk="1" hangingPunct="1">
              <a:spcBef>
                <a:spcPct val="0"/>
              </a:spcBef>
            </a:pPr>
            <a:endParaRPr lang="en-US" i="0" dirty="0"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10A098-4F09-4781-8AF4-B4BC0A8D3107}"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in summary, some of the issues that are affecting plant production today include 1) an increased demand for improved, efficient, agriculture 2) consumer cost for food needs to be affordable, particular to poorer individuals 3) urbanization increases the demand for food and has the potential to increase food costs 3) agricultural needs to be a profitable choice for farmers, and the market value of agricultural commodities continues to have an impact on the agricultural sector 4) food security and food safety refers to both the risk of pathogen and/or pest introduction on the farm as well as the potential contamination of the food supply with bacteria or other pathogens before it reaches the consumer 5)  conservation and use of water is important in agricultural production systems and 6) a minimal environmental impact for implemented pest management strategies implemented.</a:t>
            </a:r>
            <a:endParaRPr lang="en-US" dirty="0"/>
          </a:p>
        </p:txBody>
      </p:sp>
      <p:sp>
        <p:nvSpPr>
          <p:cNvPr id="4" name="Slide Number Placeholder 3"/>
          <p:cNvSpPr>
            <a:spLocks noGrp="1"/>
          </p:cNvSpPr>
          <p:nvPr>
            <p:ph type="sldNum" sz="quarter" idx="10"/>
          </p:nvPr>
        </p:nvSpPr>
        <p:spPr/>
        <p:txBody>
          <a:bodyPr/>
          <a:lstStyle/>
          <a:p>
            <a:pPr>
              <a:defRPr/>
            </a:pPr>
            <a:fld id="{6F1CD407-0A6D-4700-ACFD-7681663DF05A}"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Consider this question-do you think America’s food supply is safe?  Although</a:t>
            </a:r>
            <a:r>
              <a:rPr lang="en-US" baseline="0" dirty="0" smtClean="0"/>
              <a:t> invasive species in natural ecosystems can be quite costly and devastating, the term </a:t>
            </a:r>
            <a:r>
              <a:rPr lang="en-US" baseline="0" dirty="0" err="1" smtClean="0"/>
              <a:t>biosecurity</a:t>
            </a:r>
            <a:r>
              <a:rPr lang="en-US" baseline="0" dirty="0" smtClean="0"/>
              <a:t> </a:t>
            </a:r>
            <a:r>
              <a:rPr lang="en-US" baseline="0" dirty="0" smtClean="0"/>
              <a:t>is often used interchangeably </a:t>
            </a:r>
            <a:r>
              <a:rPr lang="en-US" baseline="0" dirty="0" smtClean="0"/>
              <a:t>with agricultural </a:t>
            </a:r>
            <a:r>
              <a:rPr lang="en-US" baseline="0" dirty="0" err="1" smtClean="0"/>
              <a:t>biosecurity</a:t>
            </a:r>
            <a:r>
              <a:rPr lang="en-US" baseline="0" dirty="0" smtClean="0"/>
              <a:t>.  Consequently, </a:t>
            </a:r>
            <a:r>
              <a:rPr lang="en-US" baseline="0" dirty="0" err="1" smtClean="0"/>
              <a:t>biosecurity</a:t>
            </a:r>
            <a:r>
              <a:rPr lang="en-US" baseline="0" dirty="0" smtClean="0"/>
              <a:t> </a:t>
            </a:r>
            <a:r>
              <a:rPr lang="en-US" baseline="0" dirty="0" smtClean="0"/>
              <a:t>in the U.S. is closely connected to both the U.S. and international agricultural production issues that we have discussed.  Most of the invasive species introductions that have affected U.S. </a:t>
            </a:r>
            <a:r>
              <a:rPr lang="en-US" baseline="0" dirty="0" smtClean="0"/>
              <a:t>agricultural </a:t>
            </a:r>
            <a:r>
              <a:rPr lang="en-US" baseline="0" dirty="0" smtClean="0"/>
              <a:t>have occurred through accidental or unintentional pathways.  Increased international trade of various plant-based commodities or products that could harbor plant pests and human travel have significantly affected the occurrence of new pest introduction in the U.S.  Although accidental pathways are common, the possibility of a purposely introduced plant pathogen or pest as a bioterrorism agent does exist.  If such an event were to occur, the economic and social impacts would be devastating.  Starvation and famine could occur in the U.S. and elsewhere in the world where populations depend upon either our agricultural commodities or food-based humanitarian aid.</a:t>
            </a:r>
            <a:endParaRPr lang="en-US" dirty="0"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2E2E4A-594D-4E95-B8E9-B84F576A2C6A}"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3"/>
          <p:cNvSpPr/>
          <p:nvPr>
            <p:custDataLst>
              <p:tags r:id="rId1"/>
            </p:custDataLst>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smtClean="0"/>
              <a:t>Click to edit Master title style</a:t>
            </a:r>
            <a:endParaRPr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ACFCE690-E6CE-4E00-8C98-842DF9A795B6}" type="slidenum">
              <a:rPr lang="en-US"/>
              <a:pPr>
                <a:defRPr/>
              </a:pPr>
              <a:t>‹#›</a:t>
            </a:fld>
            <a:endParaRPr lang="en-US"/>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7F9D36D-503A-45A0-B709-BB06DDB57AB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75F1E63-AF7A-45D0-B989-45B8D5F426A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custDataLst>
              <p:tags r:id="rId1"/>
            </p:custDataLst>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extLst/>
          </a:lstStyle>
          <a:p>
            <a:pPr>
              <a:defRPr/>
            </a:pPr>
            <a:endParaRPr lang="en-US"/>
          </a:p>
        </p:txBody>
      </p:sp>
      <p:sp>
        <p:nvSpPr>
          <p:cNvPr id="6" name="Footer Placeholder 4"/>
          <p:cNvSpPr>
            <a:spLocks noGrp="1"/>
          </p:cNvSpPr>
          <p:nvPr>
            <p:ph type="ftr" sz="quarter" idx="11"/>
          </p:nvPr>
        </p:nvSpPr>
        <p:spPr/>
        <p:txBody>
          <a:bodyPr/>
          <a:lstStyle>
            <a:lvl1pPr>
              <a:defRPr/>
            </a:lvl1pPr>
            <a:extLst/>
          </a:lstStyle>
          <a:p>
            <a:pPr>
              <a:defRPr/>
            </a:pPr>
            <a:endParaRPr lang="en-US"/>
          </a:p>
        </p:txBody>
      </p:sp>
      <p:sp>
        <p:nvSpPr>
          <p:cNvPr id="7" name="Slide Number Placeholder 5"/>
          <p:cNvSpPr>
            <a:spLocks noGrp="1"/>
          </p:cNvSpPr>
          <p:nvPr>
            <p:ph type="sldNum" sz="quarter" idx="12"/>
          </p:nvPr>
        </p:nvSpPr>
        <p:spPr/>
        <p:txBody>
          <a:bodyPr/>
          <a:lstStyle>
            <a:lvl1pPr>
              <a:defRPr/>
            </a:lvl1pPr>
            <a:extLst/>
          </a:lstStyle>
          <a:p>
            <a:pPr>
              <a:defRPr/>
            </a:pPr>
            <a:fld id="{007912E8-68C9-424C-BD27-4DE93C87E21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smtClean="0"/>
              <a:t>Click to edit Master title style</a:t>
            </a:r>
            <a:endParaRPr lang="en-US"/>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BE28BF4D-311F-4E94-A0D0-6E5032AEF417}" type="slidenum">
              <a:rPr lang="en-US"/>
              <a:pPr>
                <a:defRPr/>
              </a:pPr>
              <a:t>‹#›</a:t>
            </a:fld>
            <a:endParaRPr lang="en-US"/>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custDataLst>
              <p:tags r:id="rId1"/>
            </p:custDataLst>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extLst/>
          </a:lstStyle>
          <a:p>
            <a:pPr>
              <a:defRPr/>
            </a:pPr>
            <a:endParaRPr lang="en-US"/>
          </a:p>
        </p:txBody>
      </p:sp>
      <p:sp>
        <p:nvSpPr>
          <p:cNvPr id="7" name="Footer Placeholder 5"/>
          <p:cNvSpPr>
            <a:spLocks noGrp="1"/>
          </p:cNvSpPr>
          <p:nvPr>
            <p:ph type="ftr" sz="quarter" idx="11"/>
          </p:nvPr>
        </p:nvSpPr>
        <p:spPr/>
        <p:txBody>
          <a:bodyPr/>
          <a:lstStyle>
            <a:lvl1pPr>
              <a:defRPr/>
            </a:lvl1pPr>
            <a:extLst/>
          </a:lstStyle>
          <a:p>
            <a:pPr>
              <a:defRPr/>
            </a:pPr>
            <a:endParaRPr lang="en-US"/>
          </a:p>
        </p:txBody>
      </p:sp>
      <p:sp>
        <p:nvSpPr>
          <p:cNvPr id="8" name="Slide Number Placeholder 6"/>
          <p:cNvSpPr>
            <a:spLocks noGrp="1"/>
          </p:cNvSpPr>
          <p:nvPr>
            <p:ph type="sldNum" sz="quarter" idx="12"/>
          </p:nvPr>
        </p:nvSpPr>
        <p:spPr>
          <a:xfrm>
            <a:off x="8640763" y="6515100"/>
            <a:ext cx="465137" cy="273050"/>
          </a:xfrm>
        </p:spPr>
        <p:txBody>
          <a:bodyPr/>
          <a:lstStyle>
            <a:lvl1pPr>
              <a:defRPr/>
            </a:lvl1pPr>
            <a:extLst/>
          </a:lstStyle>
          <a:p>
            <a:pPr>
              <a:defRPr/>
            </a:pPr>
            <a:fld id="{83EB8A7E-0292-4D2E-BBE6-C4612E68AAD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a:p>
        </p:txBody>
      </p:sp>
      <p:sp>
        <p:nvSpPr>
          <p:cNvPr id="8" name="Rectangle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a:p>
        </p:txBody>
      </p:sp>
      <p:sp>
        <p:nvSpPr>
          <p:cNvPr id="2" name="Title 1"/>
          <p:cNvSpPr>
            <a:spLocks noGrp="1"/>
          </p:cNvSpPr>
          <p:nvPr>
            <p:ph type="title"/>
          </p:nvPr>
        </p:nvSpPr>
        <p:spPr>
          <a:xfrm>
            <a:off x="457200" y="251948"/>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extLst/>
          </a:lstStyle>
          <a:p>
            <a:pPr>
              <a:defRPr/>
            </a:pPr>
            <a:endParaRPr lang="en-US"/>
          </a:p>
        </p:txBody>
      </p:sp>
      <p:sp>
        <p:nvSpPr>
          <p:cNvPr id="10" name="Footer Placeholder 7"/>
          <p:cNvSpPr>
            <a:spLocks noGrp="1"/>
          </p:cNvSpPr>
          <p:nvPr>
            <p:ph type="ftr" sz="quarter" idx="11"/>
          </p:nvPr>
        </p:nvSpPr>
        <p:spPr/>
        <p:txBody>
          <a:bodyPr/>
          <a:lstStyle>
            <a:lvl1pPr>
              <a:defRPr/>
            </a:lvl1pPr>
            <a:extLst/>
          </a:lstStyle>
          <a:p>
            <a:pPr>
              <a:defRPr/>
            </a:pPr>
            <a:endParaRPr lang="en-US"/>
          </a:p>
        </p:txBody>
      </p:sp>
      <p:sp>
        <p:nvSpPr>
          <p:cNvPr id="11" name="Slide Number Placeholder 8"/>
          <p:cNvSpPr>
            <a:spLocks noGrp="1"/>
          </p:cNvSpPr>
          <p:nvPr>
            <p:ph type="sldNum" sz="quarter" idx="12"/>
          </p:nvPr>
        </p:nvSpPr>
        <p:spPr>
          <a:xfrm>
            <a:off x="8640763" y="6515100"/>
            <a:ext cx="465137" cy="273050"/>
          </a:xfrm>
        </p:spPr>
        <p:txBody>
          <a:bodyPr/>
          <a:lstStyle>
            <a:lvl1pPr>
              <a:defRPr/>
            </a:lvl1pPr>
            <a:extLst/>
          </a:lstStyle>
          <a:p>
            <a:pPr>
              <a:defRPr/>
            </a:pPr>
            <a:fld id="{C16E8534-5D6C-4BB4-B4C1-C16BA63250F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457200" y="253218"/>
            <a:ext cx="8229600" cy="1143000"/>
          </a:xfrm>
        </p:spPr>
        <p:txBody>
          <a:bodyPr/>
          <a:lstStyle>
            <a:extLst/>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extLst/>
          </a:lstStyle>
          <a:p>
            <a:pPr>
              <a:defRPr/>
            </a:pPr>
            <a:endParaRPr lang="en-US"/>
          </a:p>
        </p:txBody>
      </p:sp>
      <p:sp>
        <p:nvSpPr>
          <p:cNvPr id="5" name="Footer Placeholder 3"/>
          <p:cNvSpPr>
            <a:spLocks noGrp="1"/>
          </p:cNvSpPr>
          <p:nvPr>
            <p:ph type="ftr" sz="quarter" idx="11"/>
          </p:nvPr>
        </p:nvSpPr>
        <p:spPr/>
        <p:txBody>
          <a:bodyPr/>
          <a:lstStyle>
            <a:lvl1pPr>
              <a:defRPr/>
            </a:lvl1pPr>
            <a:extLst/>
          </a:lstStyle>
          <a:p>
            <a:pPr>
              <a:defRPr/>
            </a:pPr>
            <a:endParaRPr lang="en-US"/>
          </a:p>
        </p:txBody>
      </p:sp>
      <p:sp>
        <p:nvSpPr>
          <p:cNvPr id="6" name="Slide Number Placeholder 4"/>
          <p:cNvSpPr>
            <a:spLocks noGrp="1"/>
          </p:cNvSpPr>
          <p:nvPr>
            <p:ph type="sldNum" sz="quarter" idx="12"/>
          </p:nvPr>
        </p:nvSpPr>
        <p:spPr/>
        <p:txBody>
          <a:bodyPr/>
          <a:lstStyle>
            <a:lvl1pPr>
              <a:defRPr/>
            </a:lvl1pPr>
            <a:extLst/>
          </a:lstStyle>
          <a:p>
            <a:pPr>
              <a:defRPr/>
            </a:pPr>
            <a:fld id="{BC9AB0F7-4802-4454-BA0C-0472E6CCBFF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p>
        </p:txBody>
      </p:sp>
      <p:sp>
        <p:nvSpPr>
          <p:cNvPr id="3" name="Date Placeholder 13"/>
          <p:cNvSpPr>
            <a:spLocks noGrp="1"/>
          </p:cNvSpPr>
          <p:nvPr>
            <p:ph type="dt" sz="half"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8A7968F9-254A-4765-BBA2-6753C85D96F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smtClean="0"/>
              <a:t>Click to edit Master title style</a:t>
            </a:r>
            <a:endParaRPr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1B3FE588-E197-423E-8B50-8EC984F4AF45}" type="slidenum">
              <a:rPr lang="en-US"/>
              <a:pPr>
                <a:defRPr/>
              </a:pPr>
              <a:t>‹#›</a:t>
            </a:fld>
            <a:endParaRPr lang="en-US"/>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smtClean="0"/>
              <a:t>Click to edit Master title style</a:t>
            </a:r>
            <a:endParaRPr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B0B2906E-9A4C-472B-A0C9-0048E86A4D81}" type="slidenum">
              <a:rPr lang="en-US"/>
              <a:pPr>
                <a:defRPr/>
              </a:pPr>
              <a:t>‹#›</a:t>
            </a:fld>
            <a:endParaRPr lang="en-US"/>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custDataLst>
              <p:tags r:id="rId13"/>
            </p:custDataLst>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endParaRPr lang="en-US"/>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endParaRPr lang="en-US"/>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736A3F14-DC98-4381-838C-9C599515A0A0}" type="slidenum">
              <a:rPr lang="en-US"/>
              <a:pPr>
                <a:defRPr/>
              </a:pPr>
              <a:t>‹#›</a:t>
            </a:fld>
            <a:endParaRPr lang="en-US"/>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en-US" smtClean="0"/>
              <a:t>Click to edit Master title style</a:t>
            </a:r>
            <a:endParaRPr lang="en-US"/>
          </a:p>
        </p:txBody>
      </p:sp>
      <p:sp>
        <p:nvSpPr>
          <p:cNvPr id="1033" name="Text Placeholder 12"/>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75" r:id="rId7"/>
    <p:sldLayoutId id="2147483984" r:id="rId8"/>
    <p:sldLayoutId id="2147483985" r:id="rId9"/>
    <p:sldLayoutId id="2147483976" r:id="rId10"/>
    <p:sldLayoutId id="2147483977" r:id="rId11"/>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0.jpe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11.jpeg"/><Relationship Id="rId5" Type="http://schemas.openxmlformats.org/officeDocument/2006/relationships/notesSlide" Target="../notesSlides/notesSlide11.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39.xml"/><Relationship Id="rId7" Type="http://schemas.openxmlformats.org/officeDocument/2006/relationships/image" Target="../media/image12.jpe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notesSlide" Target="../notesSlides/notesSlide12.xml"/><Relationship Id="rId5" Type="http://schemas.openxmlformats.org/officeDocument/2006/relationships/slideLayout" Target="../slideLayouts/slideLayout4.xml"/><Relationship Id="rId4" Type="http://schemas.openxmlformats.org/officeDocument/2006/relationships/tags" Target="../tags/tag40.xml"/></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43.xml"/><Relationship Id="rId7" Type="http://schemas.openxmlformats.org/officeDocument/2006/relationships/image" Target="../media/image14.jpe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13.xml"/><Relationship Id="rId5" Type="http://schemas.openxmlformats.org/officeDocument/2006/relationships/slideLayout" Target="../slideLayouts/slideLayout4.xml"/><Relationship Id="rId4" Type="http://schemas.openxmlformats.org/officeDocument/2006/relationships/tags" Target="../tags/tag4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4.xml"/><Relationship Id="rId1" Type="http://schemas.openxmlformats.org/officeDocument/2006/relationships/tags" Target="../tags/tag5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s>
</file>

<file path=ppt/slides/_rels/slide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jpe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2.xml"/><Relationship Id="rId1" Type="http://schemas.openxmlformats.org/officeDocument/2006/relationships/tags" Target="../tags/tag61.xml"/></Relationships>
</file>

<file path=ppt/slides/_rels/slide23.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16.jpeg"/><Relationship Id="rId5" Type="http://schemas.openxmlformats.org/officeDocument/2006/relationships/notesSlide" Target="../notesSlides/notesSlide16.xml"/><Relationship Id="rId4"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9.xml"/><Relationship Id="rId1" Type="http://schemas.openxmlformats.org/officeDocument/2006/relationships/tags" Target="../tags/tag68.xml"/></Relationships>
</file>

<file path=ppt/slides/_rels/slide26.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17.jpeg"/><Relationship Id="rId5" Type="http://schemas.openxmlformats.org/officeDocument/2006/relationships/notesSlide" Target="../notesSlides/notesSlide18.xml"/><Relationship Id="rId4"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18.jpeg"/><Relationship Id="rId5" Type="http://schemas.openxmlformats.org/officeDocument/2006/relationships/notesSlide" Target="../notesSlides/notesSlide19.xml"/><Relationship Id="rId4"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19.jpeg"/><Relationship Id="rId5" Type="http://schemas.openxmlformats.org/officeDocument/2006/relationships/notesSlide" Target="../notesSlides/notesSlide20.xml"/><Relationship Id="rId4"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0.xml"/><Relationship Id="rId1" Type="http://schemas.openxmlformats.org/officeDocument/2006/relationships/tags" Target="../tags/tag79.xml"/></Relationships>
</file>

<file path=ppt/slides/_rels/slide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4.jpe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20.jpeg"/><Relationship Id="rId5" Type="http://schemas.openxmlformats.org/officeDocument/2006/relationships/notesSlide" Target="../notesSlides/notesSlide21.xml"/><Relationship Id="rId4"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5.xml"/><Relationship Id="rId1" Type="http://schemas.openxmlformats.org/officeDocument/2006/relationships/tags" Target="../tags/tag84.xml"/></Relationships>
</file>

<file path=ppt/slides/_rels/slide32.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21.jpeg"/><Relationship Id="rId5" Type="http://schemas.openxmlformats.org/officeDocument/2006/relationships/notesSlide" Target="../notesSlides/notesSlide22.xml"/><Relationship Id="rId4"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22.jpeg"/><Relationship Id="rId5" Type="http://schemas.openxmlformats.org/officeDocument/2006/relationships/notesSlide" Target="../notesSlides/notesSlide23.xml"/><Relationship Id="rId4"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23.jpeg"/><Relationship Id="rId5" Type="http://schemas.openxmlformats.org/officeDocument/2006/relationships/notesSlide" Target="../notesSlides/notesSlide24.xml"/><Relationship Id="rId4"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24.jpeg"/><Relationship Id="rId5" Type="http://schemas.openxmlformats.org/officeDocument/2006/relationships/notesSlide" Target="../notesSlides/notesSlide25.xml"/><Relationship Id="rId4"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25.jpeg"/><Relationship Id="rId5" Type="http://schemas.openxmlformats.org/officeDocument/2006/relationships/notesSlide" Target="../notesSlides/notesSlide26.xml"/><Relationship Id="rId4"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26.jpeg"/><Relationship Id="rId5" Type="http://schemas.openxmlformats.org/officeDocument/2006/relationships/notesSlide" Target="../notesSlides/notesSlide27.xml"/><Relationship Id="rId4"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27.jpeg"/><Relationship Id="rId5" Type="http://schemas.openxmlformats.org/officeDocument/2006/relationships/notesSlide" Target="../notesSlides/notesSlide28.xml"/><Relationship Id="rId4"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5.jpe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 Id="rId4" Type="http://schemas.openxmlformats.org/officeDocument/2006/relationships/notesSlide" Target="../notesSlides/notesSlide3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6.jpeg"/><Relationship Id="rId5" Type="http://schemas.openxmlformats.org/officeDocument/2006/relationships/notesSlide" Target="../notesSlides/notesSlide6.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24.xml"/><Relationship Id="rId7" Type="http://schemas.openxmlformats.org/officeDocument/2006/relationships/image" Target="../media/image7.jpe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2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9.jpeg"/><Relationship Id="rId5" Type="http://schemas.openxmlformats.org/officeDocument/2006/relationships/notesSlide" Target="../notesSlides/notesSlide9.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464234" y="381001"/>
            <a:ext cx="8298766" cy="1295399"/>
          </a:xfrm>
        </p:spPr>
        <p:txBody>
          <a:bodyPr/>
          <a:lstStyle/>
          <a:p>
            <a:pPr indent="0" algn="ctr" eaLnBrk="1" fontAlgn="auto" hangingPunct="1">
              <a:spcAft>
                <a:spcPts val="0"/>
              </a:spcAft>
              <a:defRPr/>
            </a:pPr>
            <a:r>
              <a:rPr lang="en-US" sz="4000" dirty="0" smtClean="0">
                <a:solidFill>
                  <a:schemeClr val="tx2">
                    <a:tint val="100000"/>
                    <a:shade val="90000"/>
                    <a:satMod val="250000"/>
                    <a:alpha val="100000"/>
                  </a:schemeClr>
                </a:solidFill>
              </a:rPr>
              <a:t>What is </a:t>
            </a:r>
            <a:r>
              <a:rPr lang="en-US" sz="4000" dirty="0" err="1" smtClean="0">
                <a:solidFill>
                  <a:schemeClr val="tx2">
                    <a:tint val="100000"/>
                    <a:shade val="90000"/>
                    <a:satMod val="250000"/>
                    <a:alpha val="100000"/>
                  </a:schemeClr>
                </a:solidFill>
              </a:rPr>
              <a:t>Biosecurity</a:t>
            </a:r>
            <a:r>
              <a:rPr lang="en-US" sz="4000" dirty="0" smtClean="0">
                <a:solidFill>
                  <a:schemeClr val="tx2">
                    <a:tint val="100000"/>
                    <a:shade val="90000"/>
                    <a:satMod val="250000"/>
                    <a:alpha val="100000"/>
                  </a:schemeClr>
                </a:solidFill>
              </a:rPr>
              <a:t>? </a:t>
            </a:r>
            <a:endParaRPr lang="en-US" sz="4000" dirty="0">
              <a:solidFill>
                <a:schemeClr val="tx2">
                  <a:tint val="100000"/>
                  <a:shade val="90000"/>
                  <a:satMod val="250000"/>
                  <a:alpha val="100000"/>
                </a:schemeClr>
              </a:solidFill>
            </a:endParaRPr>
          </a:p>
        </p:txBody>
      </p:sp>
      <p:sp>
        <p:nvSpPr>
          <p:cNvPr id="21507" name="Subtitle 2"/>
          <p:cNvSpPr>
            <a:spLocks noGrp="1"/>
          </p:cNvSpPr>
          <p:nvPr>
            <p:ph type="subTitle" idx="1"/>
          </p:nvPr>
        </p:nvSpPr>
        <p:spPr>
          <a:xfrm>
            <a:off x="2133600" y="2819400"/>
            <a:ext cx="6553200" cy="2362200"/>
          </a:xfrm>
        </p:spPr>
        <p:txBody>
          <a:bodyPr/>
          <a:lstStyle/>
          <a:p>
            <a:pPr eaLnBrk="1" hangingPunct="1">
              <a:spcBef>
                <a:spcPct val="0"/>
              </a:spcBef>
            </a:pPr>
            <a:r>
              <a:rPr lang="en-US" smtClean="0"/>
              <a:t>Amanda Hodges, Ph.D.</a:t>
            </a:r>
          </a:p>
          <a:p>
            <a:pPr eaLnBrk="1" hangingPunct="1">
              <a:spcBef>
                <a:spcPct val="0"/>
              </a:spcBef>
            </a:pPr>
            <a:r>
              <a:rPr lang="en-US" smtClean="0"/>
              <a:t>Entomology/Nematology Dept.</a:t>
            </a:r>
          </a:p>
          <a:p>
            <a:pPr eaLnBrk="1" hangingPunct="1">
              <a:spcBef>
                <a:spcPct val="0"/>
              </a:spcBef>
            </a:pPr>
            <a:r>
              <a:rPr lang="en-US" smtClean="0"/>
              <a:t>University of  Florida</a:t>
            </a:r>
          </a:p>
          <a:p>
            <a:pPr eaLnBrk="1" hangingPunct="1">
              <a:spcBef>
                <a:spcPct val="0"/>
              </a:spcBef>
            </a:pPr>
            <a:endParaRPr lang="en-US" smtClean="0"/>
          </a:p>
          <a:p>
            <a:pPr eaLnBrk="1" hangingPunct="1">
              <a:spcBef>
                <a:spcPct val="0"/>
              </a:spcBef>
            </a:pPr>
            <a:endParaRPr lang="en-US" smtClean="0"/>
          </a:p>
        </p:txBody>
      </p:sp>
      <p:pic>
        <p:nvPicPr>
          <p:cNvPr id="21508" name="Picture 3" descr="UFsignatureThemeline.tif"/>
          <p:cNvPicPr>
            <a:picLocks noChangeAspect="1"/>
          </p:cNvPicPr>
          <p:nvPr/>
        </p:nvPicPr>
        <p:blipFill>
          <a:blip r:embed="rId5" cstate="print"/>
          <a:srcRect/>
          <a:stretch>
            <a:fillRect/>
          </a:stretch>
        </p:blipFill>
        <p:spPr bwMode="auto">
          <a:xfrm>
            <a:off x="0" y="6172200"/>
            <a:ext cx="2474913" cy="685800"/>
          </a:xfrm>
          <a:prstGeom prst="rect">
            <a:avLst/>
          </a:prstGeom>
          <a:noFill/>
          <a:ln w="9525">
            <a:noFill/>
            <a:miter lim="800000"/>
            <a:headEnd/>
            <a:tailEnd/>
          </a:ln>
        </p:spPr>
      </p:pic>
      <p:sp>
        <p:nvSpPr>
          <p:cNvPr id="21509" name="TextBox 4"/>
          <p:cNvSpPr txBox="1">
            <a:spLocks noChangeArrowheads="1"/>
          </p:cNvSpPr>
          <p:nvPr/>
        </p:nvSpPr>
        <p:spPr bwMode="auto">
          <a:xfrm>
            <a:off x="2617788" y="6172200"/>
            <a:ext cx="6526723" cy="461665"/>
          </a:xfrm>
          <a:prstGeom prst="rect">
            <a:avLst/>
          </a:prstGeom>
          <a:noFill/>
          <a:ln w="9525">
            <a:noFill/>
            <a:miter lim="800000"/>
            <a:headEnd/>
            <a:tailEnd/>
          </a:ln>
        </p:spPr>
        <p:txBody>
          <a:bodyPr wrap="none">
            <a:spAutoFit/>
          </a:bodyPr>
          <a:lstStyle/>
          <a:p>
            <a:r>
              <a:rPr lang="en-US" sz="2400" dirty="0"/>
              <a:t>Exotic Species &amp; </a:t>
            </a:r>
            <a:r>
              <a:rPr lang="en-US" sz="2400" dirty="0" err="1"/>
              <a:t>Biosecurity</a:t>
            </a:r>
            <a:r>
              <a:rPr lang="en-US" sz="2400" dirty="0"/>
              <a:t> Issues ENY </a:t>
            </a:r>
            <a:r>
              <a:rPr lang="en-US" sz="2400" dirty="0" smtClean="0"/>
              <a:t>4161/6166</a:t>
            </a:r>
            <a:endParaRPr lang="en-US" sz="2400"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custDataLst>
              <p:tags r:id="rId2"/>
            </p:custDataLst>
          </p:nvPr>
        </p:nvSpPr>
        <p:spPr>
          <a:xfrm>
            <a:off x="457200" y="309363"/>
            <a:ext cx="8229600" cy="1143000"/>
          </a:xfrm>
        </p:spPr>
        <p:txBody>
          <a:bodyPr/>
          <a:lstStyle/>
          <a:p>
            <a:pPr algn="ctr"/>
            <a:r>
              <a:rPr lang="en-US" dirty="0" smtClean="0">
                <a:ea typeface="ＭＳ Ｐゴシック" pitchFamily="-110" charset="-128"/>
              </a:rPr>
              <a:t>What If…</a:t>
            </a:r>
          </a:p>
        </p:txBody>
      </p:sp>
      <p:pic>
        <p:nvPicPr>
          <p:cNvPr id="5123" name="Content Placeholder 5" descr="k1441-5wheat.jpg"/>
          <p:cNvPicPr>
            <a:picLocks noGrp="1" noChangeAspect="1"/>
          </p:cNvPicPr>
          <p:nvPr>
            <p:ph idx="1"/>
            <p:custDataLst>
              <p:tags r:id="rId3"/>
            </p:custDataLst>
          </p:nvPr>
        </p:nvPicPr>
        <p:blipFill>
          <a:blip r:embed="rId6" cstate="print"/>
          <a:stretch>
            <a:fillRect/>
          </a:stretch>
        </p:blipFill>
        <p:spPr>
          <a:xfrm>
            <a:off x="1339469" y="1522766"/>
            <a:ext cx="6280531" cy="4268434"/>
          </a:xfrm>
          <a:prstGeom prst="roundRect">
            <a:avLst/>
          </a:prstGeom>
          <a:ln w="38100">
            <a:solidFill>
              <a:schemeClr val="bg2"/>
            </a:solidFill>
          </a:ln>
          <a:effectLst>
            <a:outerShdw blurRad="292100" dist="139700" dir="2700000" algn="tl" rotWithShape="0">
              <a:srgbClr val="333333">
                <a:alpha val="65000"/>
              </a:srgbClr>
            </a:outerShdw>
          </a:effectLst>
        </p:spPr>
      </p:pic>
      <p:sp>
        <p:nvSpPr>
          <p:cNvPr id="5124" name="TextBox 6"/>
          <p:cNvSpPr txBox="1">
            <a:spLocks noChangeArrowheads="1"/>
          </p:cNvSpPr>
          <p:nvPr/>
        </p:nvSpPr>
        <p:spPr bwMode="auto">
          <a:xfrm>
            <a:off x="1321049" y="6072400"/>
            <a:ext cx="3084499" cy="430887"/>
          </a:xfrm>
          <a:prstGeom prst="rect">
            <a:avLst/>
          </a:prstGeom>
          <a:noFill/>
          <a:ln w="9525">
            <a:noFill/>
            <a:miter lim="800000"/>
            <a:headEnd/>
            <a:tailEnd/>
          </a:ln>
        </p:spPr>
        <p:txBody>
          <a:bodyPr wrap="none">
            <a:spAutoFit/>
          </a:bodyPr>
          <a:lstStyle/>
          <a:p>
            <a:r>
              <a:rPr lang="en-US" sz="1100" dirty="0" smtClean="0"/>
              <a:t>USDA-ARS </a:t>
            </a:r>
            <a:r>
              <a:rPr lang="en-US" sz="1100" dirty="0"/>
              <a:t>Photo Gallery, Image No. k1441-5</a:t>
            </a:r>
          </a:p>
          <a:p>
            <a:r>
              <a:rPr lang="en-US" sz="1100" dirty="0"/>
              <a:t>http://www.ars.usda.gov/is/graphics/photos/ </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custDataLst>
              <p:tags r:id="rId2"/>
            </p:custDataLst>
          </p:nvPr>
        </p:nvSpPr>
        <p:spPr/>
        <p:txBody>
          <a:bodyPr/>
          <a:lstStyle/>
          <a:p>
            <a:pPr algn="ctr"/>
            <a:r>
              <a:rPr lang="en-US" dirty="0" smtClean="0">
                <a:ea typeface="ＭＳ Ｐゴシック" pitchFamily="-110" charset="-128"/>
              </a:rPr>
              <a:t>Wheat Stem Rust Ug99</a:t>
            </a:r>
          </a:p>
        </p:txBody>
      </p:sp>
      <p:sp>
        <p:nvSpPr>
          <p:cNvPr id="6147" name="Content Placeholder 7"/>
          <p:cNvSpPr>
            <a:spLocks noGrp="1"/>
          </p:cNvSpPr>
          <p:nvPr>
            <p:ph sz="half" idx="1"/>
          </p:nvPr>
        </p:nvSpPr>
        <p:spPr>
          <a:xfrm>
            <a:off x="410900" y="1461300"/>
            <a:ext cx="3385595" cy="4525963"/>
          </a:xfrm>
        </p:spPr>
        <p:txBody>
          <a:bodyPr/>
          <a:lstStyle/>
          <a:p>
            <a:r>
              <a:rPr lang="en-US" sz="2400" dirty="0" smtClean="0">
                <a:ea typeface="ＭＳ Ｐゴシック" pitchFamily="-110" charset="-128"/>
              </a:rPr>
              <a:t>What?</a:t>
            </a:r>
          </a:p>
          <a:p>
            <a:pPr lvl="1"/>
            <a:r>
              <a:rPr lang="en-US" sz="2000" dirty="0" smtClean="0">
                <a:ea typeface="ＭＳ Ｐゴシック" pitchFamily="-110" charset="-128"/>
              </a:rPr>
              <a:t>Wheat lines with the            </a:t>
            </a:r>
            <a:r>
              <a:rPr lang="en-US" sz="2000" i="1" dirty="0" smtClean="0">
                <a:ea typeface="ＭＳ Ｐゴシック" pitchFamily="-110" charset="-128"/>
              </a:rPr>
              <a:t>Sr31</a:t>
            </a:r>
            <a:r>
              <a:rPr lang="en-US" sz="2000" dirty="0" smtClean="0">
                <a:ea typeface="ＭＳ Ｐゴシック" pitchFamily="-110" charset="-128"/>
              </a:rPr>
              <a:t> resistance gene       found to be infested</a:t>
            </a:r>
          </a:p>
          <a:p>
            <a:r>
              <a:rPr lang="en-US" sz="2400" dirty="0" smtClean="0">
                <a:ea typeface="ＭＳ Ｐゴシック" pitchFamily="-110" charset="-128"/>
              </a:rPr>
              <a:t>Where?</a:t>
            </a:r>
          </a:p>
          <a:p>
            <a:pPr lvl="1"/>
            <a:r>
              <a:rPr lang="en-US" sz="2000" dirty="0" smtClean="0">
                <a:ea typeface="ＭＳ Ｐゴシック" pitchFamily="-110" charset="-128"/>
              </a:rPr>
              <a:t>Uganda, Africa 1999</a:t>
            </a:r>
          </a:p>
          <a:p>
            <a:r>
              <a:rPr lang="en-US" sz="2400" dirty="0" smtClean="0">
                <a:ea typeface="ＭＳ Ｐゴシック" pitchFamily="-110" charset="-128"/>
              </a:rPr>
              <a:t>Impact?</a:t>
            </a:r>
          </a:p>
          <a:p>
            <a:pPr lvl="1"/>
            <a:r>
              <a:rPr lang="en-US" sz="2000" dirty="0" smtClean="0">
                <a:ea typeface="ＭＳ Ｐゴシック" pitchFamily="-110" charset="-128"/>
              </a:rPr>
              <a:t>First worldwide    report  of virulence     to the  </a:t>
            </a:r>
            <a:r>
              <a:rPr lang="en-US" sz="2000" i="1" dirty="0" smtClean="0">
                <a:ea typeface="ＭＳ Ｐゴシック" pitchFamily="-110" charset="-128"/>
              </a:rPr>
              <a:t>Sr31 </a:t>
            </a:r>
            <a:r>
              <a:rPr lang="en-US" sz="2000" dirty="0" smtClean="0">
                <a:ea typeface="ＭＳ Ｐゴシック" pitchFamily="-110" charset="-128"/>
              </a:rPr>
              <a:t>gene</a:t>
            </a:r>
          </a:p>
        </p:txBody>
      </p:sp>
      <p:pic>
        <p:nvPicPr>
          <p:cNvPr id="6148" name="Content Placeholder 10" descr="stemrust_inset.jpg"/>
          <p:cNvPicPr>
            <a:picLocks noGrp="1" noChangeAspect="1"/>
          </p:cNvPicPr>
          <p:nvPr>
            <p:ph sz="half" idx="2"/>
            <p:custDataLst>
              <p:tags r:id="rId3"/>
            </p:custDataLst>
          </p:nvPr>
        </p:nvPicPr>
        <p:blipFill>
          <a:blip r:embed="rId6" cstate="print"/>
          <a:stretch>
            <a:fillRect/>
          </a:stretch>
        </p:blipFill>
        <p:spPr>
          <a:xfrm>
            <a:off x="3614237" y="1624591"/>
            <a:ext cx="4924757" cy="3271495"/>
          </a:xfrm>
          <a:prstGeom prst="roundRect">
            <a:avLst/>
          </a:prstGeom>
          <a:ln w="38100">
            <a:solidFill>
              <a:schemeClr val="bg2"/>
            </a:solidFill>
          </a:ln>
          <a:effectLst>
            <a:outerShdw blurRad="292100" dist="139700" dir="2700000" algn="tl" rotWithShape="0">
              <a:srgbClr val="333333">
                <a:alpha val="65000"/>
              </a:srgbClr>
            </a:outerShdw>
          </a:effectLst>
        </p:spPr>
      </p:pic>
      <p:sp>
        <p:nvSpPr>
          <p:cNvPr id="6149" name="TextBox 11"/>
          <p:cNvSpPr txBox="1">
            <a:spLocks noChangeArrowheads="1"/>
          </p:cNvSpPr>
          <p:nvPr/>
        </p:nvSpPr>
        <p:spPr bwMode="auto">
          <a:xfrm>
            <a:off x="822138" y="6074987"/>
            <a:ext cx="3491661" cy="430887"/>
          </a:xfrm>
          <a:prstGeom prst="rect">
            <a:avLst/>
          </a:prstGeom>
          <a:noFill/>
          <a:ln w="9525">
            <a:noFill/>
            <a:miter lim="800000"/>
            <a:headEnd/>
            <a:tailEnd/>
          </a:ln>
        </p:spPr>
        <p:txBody>
          <a:bodyPr wrap="none">
            <a:spAutoFit/>
          </a:bodyPr>
          <a:lstStyle/>
          <a:p>
            <a:r>
              <a:rPr lang="en-US" sz="1100" dirty="0"/>
              <a:t>USDA-ARS Photo, Wheat Stem Rust</a:t>
            </a:r>
          </a:p>
          <a:p>
            <a:r>
              <a:rPr lang="en-US" sz="1100" dirty="0"/>
              <a:t>http://www.ars.usda.gov/Main/docs.htm?docid=9910 </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custDataLst>
              <p:tags r:id="rId2"/>
            </p:custDataLst>
          </p:nvPr>
        </p:nvSpPr>
        <p:spPr/>
        <p:txBody>
          <a:bodyPr>
            <a:normAutofit fontScale="90000"/>
          </a:bodyPr>
          <a:lstStyle/>
          <a:p>
            <a:r>
              <a:rPr lang="en-US" dirty="0" err="1" smtClean="0">
                <a:ea typeface="ＭＳ Ｐゴシック" pitchFamily="-110" charset="-128"/>
              </a:rPr>
              <a:t>Sunn</a:t>
            </a:r>
            <a:r>
              <a:rPr lang="en-US" dirty="0" smtClean="0">
                <a:ea typeface="ＭＳ Ｐゴシック" pitchFamily="-110" charset="-128"/>
              </a:rPr>
              <a:t> Pest, </a:t>
            </a:r>
            <a:r>
              <a:rPr lang="en-US" i="1" dirty="0" err="1" smtClean="0">
                <a:ea typeface="ＭＳ Ｐゴシック" pitchFamily="-110" charset="-128"/>
              </a:rPr>
              <a:t>Eurygaster</a:t>
            </a:r>
            <a:r>
              <a:rPr lang="en-US" i="1" dirty="0" smtClean="0">
                <a:ea typeface="ＭＳ Ｐゴシック" pitchFamily="-110" charset="-128"/>
              </a:rPr>
              <a:t> </a:t>
            </a:r>
            <a:r>
              <a:rPr lang="en-US" i="1" dirty="0" err="1" smtClean="0">
                <a:ea typeface="ＭＳ Ｐゴシック" pitchFamily="-110" charset="-128"/>
              </a:rPr>
              <a:t>integriceps</a:t>
            </a:r>
            <a:endParaRPr lang="en-US" dirty="0" smtClean="0">
              <a:ea typeface="ＭＳ Ｐゴシック" pitchFamily="-110" charset="-128"/>
            </a:endParaRPr>
          </a:p>
        </p:txBody>
      </p:sp>
      <p:pic>
        <p:nvPicPr>
          <p:cNvPr id="7171" name="Content Placeholder 13" descr="y4011e26FAOwebICRDA.jpg"/>
          <p:cNvPicPr>
            <a:picLocks noGrp="1" noChangeAspect="1"/>
          </p:cNvPicPr>
          <p:nvPr>
            <p:ph sz="half" idx="1"/>
            <p:custDataLst>
              <p:tags r:id="rId3"/>
            </p:custDataLst>
          </p:nvPr>
        </p:nvPicPr>
        <p:blipFill>
          <a:blip r:embed="rId7" cstate="print"/>
          <a:srcRect/>
          <a:stretch>
            <a:fillRect/>
          </a:stretch>
        </p:blipFill>
        <p:spPr>
          <a:xfrm>
            <a:off x="834670" y="1493837"/>
            <a:ext cx="2891544" cy="4221163"/>
          </a:xfrm>
          <a:prstGeom prst="roundRect">
            <a:avLst/>
          </a:prstGeom>
          <a:ln w="38100">
            <a:solidFill>
              <a:schemeClr val="bg2"/>
            </a:solidFill>
          </a:ln>
          <a:effectLst>
            <a:outerShdw blurRad="292100" dist="139700" dir="2700000" algn="tl" rotWithShape="0">
              <a:srgbClr val="333333">
                <a:alpha val="65000"/>
              </a:srgbClr>
            </a:outerShdw>
          </a:effectLst>
        </p:spPr>
      </p:pic>
      <p:pic>
        <p:nvPicPr>
          <p:cNvPr id="7172" name="Picture 4" descr="0042"/>
          <p:cNvPicPr>
            <a:picLocks noGrp="1" noChangeAspect="1" noChangeArrowheads="1"/>
          </p:cNvPicPr>
          <p:nvPr>
            <p:ph sz="half" idx="2"/>
            <p:custDataLst>
              <p:tags r:id="rId4"/>
            </p:custDataLst>
          </p:nvPr>
        </p:nvPicPr>
        <p:blipFill>
          <a:blip r:embed="rId8" cstate="print"/>
          <a:stretch>
            <a:fillRect/>
          </a:stretch>
        </p:blipFill>
        <p:spPr>
          <a:xfrm>
            <a:off x="5347500" y="1476974"/>
            <a:ext cx="2928113" cy="4161826"/>
          </a:xfrm>
          <a:prstGeom prst="roundRect">
            <a:avLst/>
          </a:prstGeom>
          <a:blipFill>
            <a:blip r:embed="rId8" cstate="print"/>
            <a:stretch>
              <a:fillRect/>
            </a:stretch>
          </a:blipFill>
          <a:ln w="38100">
            <a:solidFill>
              <a:schemeClr val="bg2"/>
            </a:solidFill>
          </a:ln>
          <a:effectLst>
            <a:outerShdw blurRad="292100" dist="139700" dir="2700000" algn="tl" rotWithShape="0">
              <a:srgbClr val="333333">
                <a:alpha val="65000"/>
              </a:srgbClr>
            </a:outerShdw>
          </a:effectLst>
        </p:spPr>
      </p:pic>
      <p:sp>
        <p:nvSpPr>
          <p:cNvPr id="7174" name="TextBox 14"/>
          <p:cNvSpPr txBox="1">
            <a:spLocks noChangeArrowheads="1"/>
          </p:cNvSpPr>
          <p:nvPr/>
        </p:nvSpPr>
        <p:spPr bwMode="auto">
          <a:xfrm>
            <a:off x="196948" y="5813953"/>
            <a:ext cx="5486401" cy="938719"/>
          </a:xfrm>
          <a:prstGeom prst="rect">
            <a:avLst/>
          </a:prstGeom>
          <a:noFill/>
          <a:ln w="9525">
            <a:noFill/>
            <a:miter lim="800000"/>
            <a:headEnd/>
            <a:tailEnd/>
          </a:ln>
        </p:spPr>
        <p:txBody>
          <a:bodyPr wrap="square">
            <a:spAutoFit/>
          </a:bodyPr>
          <a:lstStyle/>
          <a:p>
            <a:r>
              <a:rPr lang="en-US" sz="1100" dirty="0"/>
              <a:t>Photo </a:t>
            </a:r>
            <a:r>
              <a:rPr lang="en-US" sz="1100" dirty="0" smtClean="0"/>
              <a:t>Credit Left: ICARDA, FAO </a:t>
            </a:r>
            <a:r>
              <a:rPr lang="en-US" sz="1100" dirty="0"/>
              <a:t>Plant Protection </a:t>
            </a:r>
            <a:r>
              <a:rPr lang="en-US" sz="1100" dirty="0" smtClean="0"/>
              <a:t>Series 2002</a:t>
            </a:r>
            <a:endParaRPr lang="en-US" sz="1100" dirty="0"/>
          </a:p>
          <a:p>
            <a:r>
              <a:rPr lang="en-US" sz="1100" dirty="0"/>
              <a:t>Bread Wheat</a:t>
            </a:r>
            <a:r>
              <a:rPr lang="en-US" sz="1100" dirty="0" smtClean="0"/>
              <a:t>: Improvement and Production, Curtis </a:t>
            </a:r>
            <a:r>
              <a:rPr lang="en-US" sz="1100" dirty="0"/>
              <a:t>BC, </a:t>
            </a:r>
            <a:r>
              <a:rPr lang="en-US" sz="1100" dirty="0" err="1"/>
              <a:t>Rajaram</a:t>
            </a:r>
            <a:r>
              <a:rPr lang="en-US" sz="1100" dirty="0"/>
              <a:t> S, </a:t>
            </a:r>
            <a:endParaRPr lang="en-US" sz="1100" dirty="0" smtClean="0"/>
          </a:p>
          <a:p>
            <a:r>
              <a:rPr lang="en-US" sz="1100" dirty="0" err="1" smtClean="0"/>
              <a:t>Gómez</a:t>
            </a:r>
            <a:r>
              <a:rPr lang="en-US" sz="1100" dirty="0" smtClean="0"/>
              <a:t> </a:t>
            </a:r>
            <a:r>
              <a:rPr lang="en-US" sz="1100" dirty="0"/>
              <a:t>Macpherson (eds</a:t>
            </a:r>
            <a:r>
              <a:rPr lang="en-US" sz="1100" dirty="0" smtClean="0"/>
              <a:t>.) http://www.fao.org/DOCREP/006/Y4011E/Y4011E00.HTM</a:t>
            </a:r>
          </a:p>
          <a:p>
            <a:r>
              <a:rPr lang="en-US" sz="1100" dirty="0" smtClean="0"/>
              <a:t>Photo Credit Right: Florida Department of Agriculture and Consumer Services – Division of plant Industry</a:t>
            </a:r>
            <a:endParaRPr lang="en-US" sz="1100" dirty="0"/>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custDataLst>
              <p:tags r:id="rId2"/>
            </p:custDataLst>
          </p:nvPr>
        </p:nvSpPr>
        <p:spPr/>
        <p:txBody>
          <a:bodyPr>
            <a:normAutofit fontScale="90000"/>
          </a:bodyPr>
          <a:lstStyle/>
          <a:p>
            <a:r>
              <a:rPr lang="en-US" dirty="0" smtClean="0">
                <a:ea typeface="ＭＳ Ｐゴシック" pitchFamily="-110" charset="-128"/>
              </a:rPr>
              <a:t>Wheat Losses-Who’s Affected?</a:t>
            </a:r>
          </a:p>
        </p:txBody>
      </p:sp>
      <p:pic>
        <p:nvPicPr>
          <p:cNvPr id="8195" name="Content Placeholder 4" descr="Fig-4-E.jpg"/>
          <p:cNvPicPr>
            <a:picLocks noGrp="1" noChangeAspect="1"/>
          </p:cNvPicPr>
          <p:nvPr>
            <p:ph sz="half" idx="1"/>
            <p:custDataLst>
              <p:tags r:id="rId3"/>
            </p:custDataLst>
          </p:nvPr>
        </p:nvPicPr>
        <p:blipFill>
          <a:blip r:embed="rId7" cstate="print"/>
          <a:srcRect/>
          <a:stretch>
            <a:fillRect/>
          </a:stretch>
        </p:blipFill>
        <p:spPr>
          <a:xfrm>
            <a:off x="4411875" y="1524000"/>
            <a:ext cx="4038600" cy="3865562"/>
          </a:xfrm>
          <a:prstGeom prst="rect">
            <a:avLst/>
          </a:prstGeom>
          <a:solidFill>
            <a:srgbClr val="000000">
              <a:shade val="95000"/>
            </a:srgbClr>
          </a:solidFill>
          <a:ln w="38100" cap="sq">
            <a:solidFill>
              <a:schemeClr val="bg2"/>
            </a:solidFill>
            <a:miter lim="800000"/>
          </a:ln>
          <a:effectLst>
            <a:outerShdw blurRad="254000" dist="190500" dir="2700000" sy="90000" algn="bl" rotWithShape="0">
              <a:srgbClr val="000000">
                <a:alpha val="40000"/>
              </a:srgbClr>
            </a:outerShdw>
          </a:effectLst>
        </p:spPr>
      </p:pic>
      <p:pic>
        <p:nvPicPr>
          <p:cNvPr id="8196" name="Content Placeholder 5" descr="FAOhunger.jpg"/>
          <p:cNvPicPr>
            <a:picLocks noGrp="1" noChangeAspect="1"/>
          </p:cNvPicPr>
          <p:nvPr>
            <p:ph sz="half" idx="2"/>
            <p:custDataLst>
              <p:tags r:id="rId4"/>
            </p:custDataLst>
          </p:nvPr>
        </p:nvPicPr>
        <p:blipFill>
          <a:blip r:embed="rId8" cstate="print"/>
          <a:stretch>
            <a:fillRect/>
          </a:stretch>
        </p:blipFill>
        <p:spPr>
          <a:xfrm>
            <a:off x="914400" y="1491536"/>
            <a:ext cx="2896496" cy="3232864"/>
          </a:xfrm>
          <a:prstGeom prst="roundRect">
            <a:avLst/>
          </a:prstGeom>
          <a:ln w="38100">
            <a:solidFill>
              <a:schemeClr val="bg2"/>
            </a:solidFill>
          </a:ln>
          <a:effectLst>
            <a:outerShdw blurRad="292100" dist="139700" dir="2700000" algn="tl" rotWithShape="0">
              <a:srgbClr val="333333">
                <a:alpha val="65000"/>
              </a:srgbClr>
            </a:outerShdw>
          </a:effectLst>
        </p:spPr>
      </p:pic>
      <p:sp>
        <p:nvSpPr>
          <p:cNvPr id="7" name="TextBox 6"/>
          <p:cNvSpPr txBox="1"/>
          <p:nvPr/>
        </p:nvSpPr>
        <p:spPr>
          <a:xfrm>
            <a:off x="1066800" y="4800600"/>
            <a:ext cx="2719847" cy="1446550"/>
          </a:xfrm>
          <a:prstGeom prst="rect">
            <a:avLst/>
          </a:prstGeom>
          <a:noFill/>
        </p:spPr>
        <p:txBody>
          <a:bodyPr wrap="none">
            <a:spAutoFit/>
          </a:bodyPr>
          <a:lstStyle/>
          <a:p>
            <a:pPr>
              <a:buFont typeface="Arial" pitchFamily="34" charset="0"/>
              <a:buChar char="•"/>
              <a:defRPr/>
            </a:pPr>
            <a:r>
              <a:rPr lang="en-US" sz="2000" dirty="0" smtClean="0">
                <a:latin typeface="+mn-lt"/>
              </a:rPr>
              <a:t> Developing countries</a:t>
            </a:r>
            <a:endParaRPr lang="en-US" sz="2000" dirty="0">
              <a:latin typeface="+mn-lt"/>
            </a:endParaRPr>
          </a:p>
          <a:p>
            <a:pPr>
              <a:defRPr/>
            </a:pPr>
            <a:endParaRPr lang="en-US" sz="1400" dirty="0">
              <a:latin typeface="+mn-lt"/>
            </a:endParaRPr>
          </a:p>
          <a:p>
            <a:pPr>
              <a:buFont typeface="Arial" pitchFamily="34" charset="0"/>
              <a:buChar char="•"/>
              <a:defRPr/>
            </a:pPr>
            <a:r>
              <a:rPr lang="en-US" sz="2000" dirty="0" smtClean="0">
                <a:latin typeface="+mn-lt"/>
              </a:rPr>
              <a:t> Food animal producers</a:t>
            </a:r>
            <a:endParaRPr lang="en-US" sz="2000" dirty="0">
              <a:latin typeface="+mn-lt"/>
            </a:endParaRPr>
          </a:p>
          <a:p>
            <a:pPr>
              <a:defRPr/>
            </a:pPr>
            <a:endParaRPr lang="en-US" sz="1400" dirty="0">
              <a:latin typeface="+mn-lt"/>
            </a:endParaRPr>
          </a:p>
          <a:p>
            <a:pPr>
              <a:buFont typeface="Arial" pitchFamily="34" charset="0"/>
              <a:buChar char="•"/>
              <a:defRPr/>
            </a:pPr>
            <a:r>
              <a:rPr lang="en-US" sz="2000" dirty="0" smtClean="0">
                <a:latin typeface="+mn-lt"/>
              </a:rPr>
              <a:t> Everyone</a:t>
            </a:r>
            <a:endParaRPr lang="en-US" sz="2000" dirty="0">
              <a:latin typeface="+mn-lt"/>
            </a:endParaRPr>
          </a:p>
        </p:txBody>
      </p:sp>
      <p:sp>
        <p:nvSpPr>
          <p:cNvPr id="8198" name="TextBox 7"/>
          <p:cNvSpPr txBox="1">
            <a:spLocks noChangeArrowheads="1"/>
          </p:cNvSpPr>
          <p:nvPr/>
        </p:nvSpPr>
        <p:spPr bwMode="auto">
          <a:xfrm>
            <a:off x="609600" y="6248400"/>
            <a:ext cx="7989450" cy="430887"/>
          </a:xfrm>
          <a:prstGeom prst="rect">
            <a:avLst/>
          </a:prstGeom>
          <a:noFill/>
          <a:ln w="9525">
            <a:noFill/>
            <a:miter lim="800000"/>
            <a:headEnd/>
            <a:tailEnd/>
          </a:ln>
        </p:spPr>
        <p:txBody>
          <a:bodyPr wrap="square">
            <a:spAutoFit/>
          </a:bodyPr>
          <a:lstStyle/>
          <a:p>
            <a:r>
              <a:rPr lang="en-US" sz="1100" dirty="0" smtClean="0"/>
              <a:t>Photo: Jean Robinson, Gainesville, FL</a:t>
            </a:r>
          </a:p>
          <a:p>
            <a:r>
              <a:rPr lang="en-US" sz="1100" dirty="0" smtClean="0"/>
              <a:t>Source of chart: Food </a:t>
            </a:r>
            <a:r>
              <a:rPr lang="en-US" sz="1100" dirty="0"/>
              <a:t>and Agriculture Organization of the United Nations 2010 http://www.fao.org/hunger/en/ </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defRPr/>
            </a:pPr>
            <a:r>
              <a:rPr lang="en-US" dirty="0" smtClean="0"/>
              <a:t>Objectives</a:t>
            </a:r>
            <a:endParaRPr lang="en-US" dirty="0"/>
          </a:p>
        </p:txBody>
      </p:sp>
      <p:sp>
        <p:nvSpPr>
          <p:cNvPr id="22531" name="Content Placeholder 3"/>
          <p:cNvSpPr>
            <a:spLocks noGrp="1"/>
          </p:cNvSpPr>
          <p:nvPr>
            <p:ph idx="1"/>
          </p:nvPr>
        </p:nvSpPr>
        <p:spPr/>
        <p:txBody>
          <a:bodyPr/>
          <a:lstStyle/>
          <a:p>
            <a:pPr>
              <a:lnSpc>
                <a:spcPct val="150000"/>
              </a:lnSpc>
            </a:pPr>
            <a:r>
              <a:rPr lang="en-US" dirty="0" smtClean="0"/>
              <a:t>Understanding </a:t>
            </a:r>
            <a:r>
              <a:rPr lang="en-US" dirty="0" err="1" smtClean="0"/>
              <a:t>Biosecurity</a:t>
            </a:r>
            <a:r>
              <a:rPr lang="en-US" dirty="0" smtClean="0"/>
              <a:t> Issues</a:t>
            </a:r>
          </a:p>
          <a:p>
            <a:pPr>
              <a:lnSpc>
                <a:spcPct val="150000"/>
              </a:lnSpc>
            </a:pPr>
            <a:r>
              <a:rPr lang="en-US" dirty="0" smtClean="0"/>
              <a:t>Terminology</a:t>
            </a:r>
            <a:endParaRPr lang="en-US" dirty="0" smtClean="0"/>
          </a:p>
          <a:p>
            <a:pPr>
              <a:lnSpc>
                <a:spcPct val="150000"/>
              </a:lnSpc>
            </a:pPr>
            <a:r>
              <a:rPr lang="en-US" dirty="0" smtClean="0"/>
              <a:t>Acronyms</a:t>
            </a:r>
          </a:p>
          <a:p>
            <a:pPr>
              <a:lnSpc>
                <a:spcPct val="150000"/>
              </a:lnSpc>
            </a:pPr>
            <a:r>
              <a:rPr lang="en-US" dirty="0" smtClean="0"/>
              <a:t>Example Select Agents</a:t>
            </a:r>
          </a:p>
          <a:p>
            <a:pPr>
              <a:lnSpc>
                <a:spcPct val="150000"/>
              </a:lnSpc>
            </a:pPr>
            <a:r>
              <a:rPr lang="en-US" dirty="0" smtClean="0"/>
              <a:t>Where have Agricultural </a:t>
            </a:r>
            <a:r>
              <a:rPr lang="en-US" dirty="0" err="1" smtClean="0"/>
              <a:t>Bioweapons</a:t>
            </a:r>
            <a:r>
              <a:rPr lang="en-US" dirty="0" smtClean="0"/>
              <a:t> Programs Existed?</a:t>
            </a:r>
          </a:p>
          <a:p>
            <a:pPr>
              <a:lnSpc>
                <a:spcPct val="150000"/>
              </a:lnSpc>
              <a:buNone/>
            </a:pPr>
            <a:endParaRPr lang="en-US" dirty="0" smtClean="0"/>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defRPr/>
            </a:pPr>
            <a:r>
              <a:rPr lang="en-US" dirty="0" smtClean="0"/>
              <a:t>Introductory Terminology</a:t>
            </a:r>
            <a:endParaRPr lang="en-US" dirty="0"/>
          </a:p>
        </p:txBody>
      </p:sp>
      <p:sp>
        <p:nvSpPr>
          <p:cNvPr id="25603" name="Content Placeholder 2"/>
          <p:cNvSpPr>
            <a:spLocks noGrp="1"/>
          </p:cNvSpPr>
          <p:nvPr>
            <p:ph idx="1"/>
          </p:nvPr>
        </p:nvSpPr>
        <p:spPr/>
        <p:txBody>
          <a:bodyPr/>
          <a:lstStyle/>
          <a:p>
            <a:pPr>
              <a:lnSpc>
                <a:spcPct val="150000"/>
              </a:lnSpc>
            </a:pPr>
            <a:r>
              <a:rPr lang="en-US" smtClean="0"/>
              <a:t>Biosecurity:  preparing for a pest introduction, natural disaster, or other situation that may result in a catastrophic event to biological organisms.</a:t>
            </a: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defRPr/>
            </a:pPr>
            <a:r>
              <a:rPr lang="en-US" dirty="0" smtClean="0"/>
              <a:t>Introductory Terminology</a:t>
            </a:r>
            <a:endParaRPr lang="en-US" dirty="0"/>
          </a:p>
        </p:txBody>
      </p:sp>
      <p:sp>
        <p:nvSpPr>
          <p:cNvPr id="26627" name="Content Placeholder 2"/>
          <p:cNvSpPr>
            <a:spLocks noGrp="1"/>
          </p:cNvSpPr>
          <p:nvPr>
            <p:ph idx="1"/>
          </p:nvPr>
        </p:nvSpPr>
        <p:spPr/>
        <p:txBody>
          <a:bodyPr/>
          <a:lstStyle/>
          <a:p>
            <a:pPr>
              <a:lnSpc>
                <a:spcPct val="150000"/>
              </a:lnSpc>
            </a:pPr>
            <a:r>
              <a:rPr lang="en-US" smtClean="0"/>
              <a:t>Agroterrorism:  the purposeful destruction of an agricultural commodity with the intent to cause fear, panic, or substantial economic loss to a region.</a:t>
            </a: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defRPr/>
            </a:pPr>
            <a:r>
              <a:rPr lang="en-US" dirty="0" smtClean="0"/>
              <a:t>Introductory Terminology</a:t>
            </a:r>
            <a:endParaRPr lang="en-US" dirty="0"/>
          </a:p>
        </p:txBody>
      </p:sp>
      <p:sp>
        <p:nvSpPr>
          <p:cNvPr id="27651" name="Content Placeholder 2"/>
          <p:cNvSpPr>
            <a:spLocks noGrp="1"/>
          </p:cNvSpPr>
          <p:nvPr>
            <p:ph idx="1"/>
          </p:nvPr>
        </p:nvSpPr>
        <p:spPr/>
        <p:txBody>
          <a:bodyPr/>
          <a:lstStyle/>
          <a:p>
            <a:pPr>
              <a:lnSpc>
                <a:spcPct val="150000"/>
              </a:lnSpc>
            </a:pPr>
            <a:r>
              <a:rPr lang="en-US" smtClean="0"/>
              <a:t>Food Safety:  preventative farm and post-production practices that reduce the risk of harm to the consumer of an agricultural commodity.</a:t>
            </a: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defRPr/>
            </a:pPr>
            <a:r>
              <a:rPr lang="en-US" dirty="0" smtClean="0"/>
              <a:t>Acronyms </a:t>
            </a:r>
            <a:endParaRPr lang="en-US" dirty="0"/>
          </a:p>
        </p:txBody>
      </p:sp>
      <p:sp>
        <p:nvSpPr>
          <p:cNvPr id="44035" name="Content Placeholder 3"/>
          <p:cNvSpPr>
            <a:spLocks noGrp="1"/>
          </p:cNvSpPr>
          <p:nvPr>
            <p:ph sz="half" idx="1"/>
          </p:nvPr>
        </p:nvSpPr>
        <p:spPr>
          <a:xfrm>
            <a:off x="457200" y="1646238"/>
            <a:ext cx="4038600" cy="4525962"/>
          </a:xfrm>
        </p:spPr>
        <p:txBody>
          <a:bodyPr/>
          <a:lstStyle/>
          <a:p>
            <a:pPr>
              <a:lnSpc>
                <a:spcPct val="150000"/>
              </a:lnSpc>
            </a:pPr>
            <a:r>
              <a:rPr lang="en-US" smtClean="0"/>
              <a:t>SPS</a:t>
            </a:r>
          </a:p>
          <a:p>
            <a:pPr>
              <a:lnSpc>
                <a:spcPct val="150000"/>
              </a:lnSpc>
            </a:pPr>
            <a:r>
              <a:rPr lang="en-US" smtClean="0"/>
              <a:t>NAFTA</a:t>
            </a:r>
          </a:p>
          <a:p>
            <a:pPr>
              <a:lnSpc>
                <a:spcPct val="150000"/>
              </a:lnSpc>
            </a:pPr>
            <a:r>
              <a:rPr lang="en-US" smtClean="0"/>
              <a:t>USDA</a:t>
            </a:r>
          </a:p>
          <a:p>
            <a:pPr>
              <a:lnSpc>
                <a:spcPct val="150000"/>
              </a:lnSpc>
            </a:pPr>
            <a:r>
              <a:rPr lang="en-US" smtClean="0"/>
              <a:t>APHIS</a:t>
            </a:r>
          </a:p>
          <a:p>
            <a:pPr>
              <a:lnSpc>
                <a:spcPct val="150000"/>
              </a:lnSpc>
            </a:pPr>
            <a:r>
              <a:rPr lang="en-US" smtClean="0"/>
              <a:t>WTO</a:t>
            </a:r>
          </a:p>
          <a:p>
            <a:pPr>
              <a:lnSpc>
                <a:spcPct val="150000"/>
              </a:lnSpc>
            </a:pPr>
            <a:r>
              <a:rPr lang="en-US" smtClean="0"/>
              <a:t>FBI</a:t>
            </a:r>
          </a:p>
        </p:txBody>
      </p:sp>
      <p:sp>
        <p:nvSpPr>
          <p:cNvPr id="44036" name="Content Placeholder 4"/>
          <p:cNvSpPr>
            <a:spLocks noGrp="1"/>
          </p:cNvSpPr>
          <p:nvPr>
            <p:ph sz="half" idx="2"/>
          </p:nvPr>
        </p:nvSpPr>
        <p:spPr>
          <a:xfrm>
            <a:off x="4648200" y="1646238"/>
            <a:ext cx="4038600" cy="4525962"/>
          </a:xfrm>
        </p:spPr>
        <p:txBody>
          <a:bodyPr/>
          <a:lstStyle/>
          <a:p>
            <a:pPr>
              <a:lnSpc>
                <a:spcPct val="150000"/>
              </a:lnSpc>
            </a:pPr>
            <a:r>
              <a:rPr lang="en-US" smtClean="0"/>
              <a:t>PPQ</a:t>
            </a:r>
          </a:p>
          <a:p>
            <a:pPr>
              <a:lnSpc>
                <a:spcPct val="150000"/>
              </a:lnSpc>
            </a:pPr>
            <a:r>
              <a:rPr lang="en-US" smtClean="0"/>
              <a:t>CDC</a:t>
            </a:r>
          </a:p>
          <a:p>
            <a:pPr>
              <a:lnSpc>
                <a:spcPct val="150000"/>
              </a:lnSpc>
            </a:pPr>
            <a:r>
              <a:rPr lang="en-US" smtClean="0"/>
              <a:t>SDA</a:t>
            </a:r>
          </a:p>
          <a:p>
            <a:pPr>
              <a:lnSpc>
                <a:spcPct val="150000"/>
              </a:lnSpc>
            </a:pPr>
            <a:r>
              <a:rPr lang="en-US" smtClean="0"/>
              <a:t>HHS</a:t>
            </a:r>
          </a:p>
          <a:p>
            <a:pPr>
              <a:lnSpc>
                <a:spcPct val="150000"/>
              </a:lnSpc>
            </a:pPr>
            <a:r>
              <a:rPr lang="en-US" smtClean="0"/>
              <a:t>WHO</a:t>
            </a:r>
          </a:p>
          <a:p>
            <a:pPr>
              <a:lnSpc>
                <a:spcPct val="150000"/>
              </a:lnSpc>
            </a:pPr>
            <a:r>
              <a:rPr lang="en-US" smtClean="0"/>
              <a:t>FDACS-DPI</a:t>
            </a: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304800"/>
            <a:ext cx="8229600" cy="1143000"/>
          </a:xfrm>
        </p:spPr>
        <p:txBody>
          <a:bodyPr/>
          <a:lstStyle/>
          <a:p>
            <a:pPr algn="ctr">
              <a:defRPr/>
            </a:pPr>
            <a:r>
              <a:rPr lang="en-US" dirty="0" smtClean="0"/>
              <a:t>Introductory Terminology</a:t>
            </a:r>
            <a:endParaRPr lang="en-US" dirty="0"/>
          </a:p>
        </p:txBody>
      </p:sp>
      <p:sp>
        <p:nvSpPr>
          <p:cNvPr id="39939" name="Content Placeholder 2"/>
          <p:cNvSpPr>
            <a:spLocks noGrp="1"/>
          </p:cNvSpPr>
          <p:nvPr>
            <p:ph idx="1"/>
          </p:nvPr>
        </p:nvSpPr>
        <p:spPr>
          <a:xfrm>
            <a:off x="304800" y="1371600"/>
            <a:ext cx="8534400" cy="4525963"/>
          </a:xfrm>
        </p:spPr>
        <p:txBody>
          <a:bodyPr/>
          <a:lstStyle/>
          <a:p>
            <a:pPr>
              <a:lnSpc>
                <a:spcPct val="150000"/>
              </a:lnSpc>
            </a:pPr>
            <a:r>
              <a:rPr lang="en-US" smtClean="0"/>
              <a:t>Select Agents and Toxins:  </a:t>
            </a:r>
          </a:p>
          <a:p>
            <a:pPr>
              <a:buFont typeface="Wingdings 2" pitchFamily="18" charset="2"/>
              <a:buNone/>
            </a:pPr>
            <a:r>
              <a:rPr lang="en-US" smtClean="0"/>
              <a:t>“The </a:t>
            </a:r>
            <a:r>
              <a:rPr lang="en-US" i="1" smtClean="0"/>
              <a:t>Public Health Security and Bioterrorism Preparedness and Response Act of 2002, Subtitle A of Public Law 107–188</a:t>
            </a:r>
            <a:r>
              <a:rPr lang="en-US" smtClean="0"/>
              <a:t> requires the Department of Health and Human Services (HHS) to establish and regulate a list of biological agents and toxins that have the potential to pose a severe threat to public health and safety.” </a:t>
            </a:r>
          </a:p>
          <a:p>
            <a:pPr>
              <a:lnSpc>
                <a:spcPct val="150000"/>
              </a:lnSpc>
              <a:buFont typeface="Wingdings 2" pitchFamily="18" charset="2"/>
              <a:buNone/>
            </a:pPr>
            <a:r>
              <a:rPr lang="en-US" smtClean="0"/>
              <a:t>.</a:t>
            </a:r>
          </a:p>
        </p:txBody>
      </p:sp>
      <p:sp>
        <p:nvSpPr>
          <p:cNvPr id="39940" name="TextBox 3"/>
          <p:cNvSpPr txBox="1">
            <a:spLocks noChangeArrowheads="1"/>
          </p:cNvSpPr>
          <p:nvPr/>
        </p:nvSpPr>
        <p:spPr bwMode="auto">
          <a:xfrm>
            <a:off x="1143000" y="5934075"/>
            <a:ext cx="6681788" cy="923925"/>
          </a:xfrm>
          <a:prstGeom prst="rect">
            <a:avLst/>
          </a:prstGeom>
          <a:noFill/>
          <a:ln w="9525">
            <a:noFill/>
            <a:miter lim="800000"/>
            <a:headEnd/>
            <a:tailEnd/>
          </a:ln>
        </p:spPr>
        <p:txBody>
          <a:bodyPr wrap="none">
            <a:spAutoFit/>
          </a:bodyPr>
          <a:lstStyle/>
          <a:p>
            <a:r>
              <a:rPr lang="en-US"/>
              <a:t>Information Obtained from the National Registry of Select Agents</a:t>
            </a:r>
          </a:p>
          <a:p>
            <a:r>
              <a:rPr lang="en-US"/>
              <a:t>http://www.selectagents.gov/Select%20Agents%20and%20Toxins.html </a:t>
            </a:r>
          </a:p>
          <a:p>
            <a:endParaRPr lang="en-US"/>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6"/>
          <p:cNvSpPr>
            <a:spLocks noGrp="1"/>
          </p:cNvSpPr>
          <p:nvPr>
            <p:ph type="title"/>
            <p:custDataLst>
              <p:tags r:id="rId2"/>
            </p:custDataLst>
          </p:nvPr>
        </p:nvSpPr>
        <p:spPr>
          <a:xfrm>
            <a:off x="304800" y="270075"/>
            <a:ext cx="8229600" cy="1143000"/>
          </a:xfrm>
        </p:spPr>
        <p:txBody>
          <a:bodyPr/>
          <a:lstStyle/>
          <a:p>
            <a:pPr algn="ctr"/>
            <a:r>
              <a:rPr lang="en-US" dirty="0" smtClean="0">
                <a:ea typeface="ＭＳ Ｐゴシック" pitchFamily="-110" charset="-128"/>
              </a:rPr>
              <a:t>What are the Issues?</a:t>
            </a:r>
          </a:p>
        </p:txBody>
      </p:sp>
      <p:pic>
        <p:nvPicPr>
          <p:cNvPr id="3075" name="Content Placeholder 8" descr="0002156.jpg"/>
          <p:cNvPicPr>
            <a:picLocks noGrp="1" noChangeAspect="1"/>
          </p:cNvPicPr>
          <p:nvPr>
            <p:ph idx="1"/>
            <p:custDataLst>
              <p:tags r:id="rId3"/>
            </p:custDataLst>
          </p:nvPr>
        </p:nvPicPr>
        <p:blipFill>
          <a:blip r:embed="rId6" cstate="print"/>
          <a:stretch>
            <a:fillRect/>
          </a:stretch>
        </p:blipFill>
        <p:spPr>
          <a:xfrm>
            <a:off x="1109663" y="1540327"/>
            <a:ext cx="6734175" cy="4479473"/>
          </a:xfrm>
          <a:prstGeom prst="roundRect">
            <a:avLst/>
          </a:prstGeom>
          <a:ln w="38100">
            <a:solidFill>
              <a:schemeClr val="bg2"/>
            </a:solidFill>
          </a:ln>
          <a:effectLst>
            <a:outerShdw blurRad="292100" dist="139700" dir="2700000" algn="tl" rotWithShape="0">
              <a:srgbClr val="333333">
                <a:alpha val="65000"/>
              </a:srgbClr>
            </a:outerShdw>
          </a:effectLst>
        </p:spPr>
      </p:pic>
      <p:sp>
        <p:nvSpPr>
          <p:cNvPr id="3076" name="TextBox 9"/>
          <p:cNvSpPr txBox="1">
            <a:spLocks noChangeArrowheads="1"/>
          </p:cNvSpPr>
          <p:nvPr/>
        </p:nvSpPr>
        <p:spPr bwMode="auto">
          <a:xfrm>
            <a:off x="1044740" y="6066909"/>
            <a:ext cx="4204997" cy="430887"/>
          </a:xfrm>
          <a:prstGeom prst="rect">
            <a:avLst/>
          </a:prstGeom>
          <a:noFill/>
          <a:ln w="9525">
            <a:noFill/>
            <a:miter lim="800000"/>
            <a:headEnd/>
            <a:tailEnd/>
          </a:ln>
        </p:spPr>
        <p:txBody>
          <a:bodyPr wrap="none">
            <a:spAutoFit/>
          </a:bodyPr>
          <a:lstStyle/>
          <a:p>
            <a:r>
              <a:rPr lang="en-US" sz="1100" dirty="0"/>
              <a:t>Photo Credit:  </a:t>
            </a:r>
            <a:r>
              <a:rPr lang="en-US" sz="1100" dirty="0" smtClean="0"/>
              <a:t>Stephen </a:t>
            </a:r>
            <a:r>
              <a:rPr lang="en-US" sz="1100" dirty="0" err="1" smtClean="0"/>
              <a:t>Ausmus</a:t>
            </a:r>
            <a:r>
              <a:rPr lang="en-US" sz="1100" dirty="0" smtClean="0"/>
              <a:t>, USDA ARS </a:t>
            </a:r>
            <a:endParaRPr lang="en-US" sz="1100" dirty="0"/>
          </a:p>
          <a:p>
            <a:r>
              <a:rPr lang="en-US" sz="1100" dirty="0" smtClean="0"/>
              <a:t>http://www.ars.usda.gov/is/graphics/photos/ , </a:t>
            </a:r>
            <a:r>
              <a:rPr lang="en-US" sz="1100" dirty="0"/>
              <a:t>Image No. </a:t>
            </a:r>
            <a:r>
              <a:rPr lang="en-US" sz="1100" dirty="0" smtClean="0"/>
              <a:t>D001-1</a:t>
            </a:r>
            <a:endParaRPr lang="en-US" sz="1100" dirty="0"/>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defRPr/>
            </a:pPr>
            <a:r>
              <a:rPr lang="en-US" dirty="0" smtClean="0"/>
              <a:t>Introductory Terminology</a:t>
            </a:r>
            <a:endParaRPr lang="en-US" dirty="0"/>
          </a:p>
        </p:txBody>
      </p:sp>
      <p:sp>
        <p:nvSpPr>
          <p:cNvPr id="40963" name="Content Placeholder 2"/>
          <p:cNvSpPr>
            <a:spLocks noGrp="1"/>
          </p:cNvSpPr>
          <p:nvPr>
            <p:ph idx="1"/>
          </p:nvPr>
        </p:nvSpPr>
        <p:spPr>
          <a:xfrm>
            <a:off x="457200" y="1524000"/>
            <a:ext cx="8458200" cy="4449763"/>
          </a:xfrm>
        </p:spPr>
        <p:txBody>
          <a:bodyPr/>
          <a:lstStyle/>
          <a:p>
            <a:r>
              <a:rPr lang="en-US" smtClean="0"/>
              <a:t>Select Agents and Toxins:</a:t>
            </a:r>
          </a:p>
          <a:p>
            <a:pPr>
              <a:buFont typeface="Wingdings 2" pitchFamily="18" charset="2"/>
              <a:buNone/>
            </a:pPr>
            <a:r>
              <a:rPr lang="en-US" i="1" smtClean="0"/>
              <a:t>“The Agricultural Bioterrorism Protection Act of 2002</a:t>
            </a:r>
            <a:r>
              <a:rPr lang="en-US" smtClean="0"/>
              <a:t> requires the United States Department of Agriculture (USDA) to establish and regulate a list of biological agents that have the potential to pose a severe threat to animal health and safety, plant health and safety, or to the safety of animal or plant products (Select Agents).”</a:t>
            </a:r>
          </a:p>
        </p:txBody>
      </p:sp>
      <p:sp>
        <p:nvSpPr>
          <p:cNvPr id="40964" name="TextBox 3"/>
          <p:cNvSpPr txBox="1">
            <a:spLocks noChangeArrowheads="1"/>
          </p:cNvSpPr>
          <p:nvPr/>
        </p:nvSpPr>
        <p:spPr bwMode="auto">
          <a:xfrm>
            <a:off x="1371600" y="5934075"/>
            <a:ext cx="6681788" cy="923925"/>
          </a:xfrm>
          <a:prstGeom prst="rect">
            <a:avLst/>
          </a:prstGeom>
          <a:noFill/>
          <a:ln w="9525">
            <a:noFill/>
            <a:miter lim="800000"/>
            <a:headEnd/>
            <a:tailEnd/>
          </a:ln>
        </p:spPr>
        <p:txBody>
          <a:bodyPr wrap="none">
            <a:spAutoFit/>
          </a:bodyPr>
          <a:lstStyle/>
          <a:p>
            <a:r>
              <a:rPr lang="en-US"/>
              <a:t>Information Obtained from the National Registry of Select Agents</a:t>
            </a:r>
          </a:p>
          <a:p>
            <a:r>
              <a:rPr lang="en-US"/>
              <a:t>http://www.selectagents.gov/Select%20Agents%20and%20Toxins.html </a:t>
            </a:r>
          </a:p>
          <a:p>
            <a:endParaRPr lang="en-US"/>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defRPr/>
            </a:pPr>
            <a:r>
              <a:rPr lang="en-US" dirty="0" smtClean="0"/>
              <a:t>Introductory Terminology</a:t>
            </a:r>
            <a:endParaRPr lang="en-US" dirty="0"/>
          </a:p>
        </p:txBody>
      </p:sp>
      <p:sp>
        <p:nvSpPr>
          <p:cNvPr id="41987" name="Content Placeholder 2"/>
          <p:cNvSpPr>
            <a:spLocks noGrp="1"/>
          </p:cNvSpPr>
          <p:nvPr>
            <p:ph idx="1"/>
          </p:nvPr>
        </p:nvSpPr>
        <p:spPr/>
        <p:txBody>
          <a:bodyPr/>
          <a:lstStyle/>
          <a:p>
            <a:r>
              <a:rPr lang="en-US" dirty="0" smtClean="0"/>
              <a:t>. Select Agents and Toxins:</a:t>
            </a:r>
          </a:p>
          <a:p>
            <a:pPr lvl="1"/>
            <a:r>
              <a:rPr lang="en-US" dirty="0" smtClean="0"/>
              <a:t>CDC and APHIS share responsibility for some select agents</a:t>
            </a:r>
          </a:p>
          <a:p>
            <a:pPr lvl="1"/>
            <a:r>
              <a:rPr lang="en-US" dirty="0" smtClean="0"/>
              <a:t>HHS and USDA required to complete a </a:t>
            </a:r>
            <a:r>
              <a:rPr lang="en-US" dirty="0" err="1" smtClean="0"/>
              <a:t>biennual</a:t>
            </a:r>
            <a:r>
              <a:rPr lang="en-US" dirty="0" smtClean="0"/>
              <a:t> review of the list</a:t>
            </a:r>
          </a:p>
        </p:txBody>
      </p:sp>
      <p:sp>
        <p:nvSpPr>
          <p:cNvPr id="41988" name="TextBox 3"/>
          <p:cNvSpPr txBox="1">
            <a:spLocks noChangeArrowheads="1"/>
          </p:cNvSpPr>
          <p:nvPr/>
        </p:nvSpPr>
        <p:spPr bwMode="auto">
          <a:xfrm>
            <a:off x="1260475" y="5638800"/>
            <a:ext cx="6623050" cy="646113"/>
          </a:xfrm>
          <a:prstGeom prst="rect">
            <a:avLst/>
          </a:prstGeom>
          <a:noFill/>
          <a:ln w="9525">
            <a:noFill/>
            <a:miter lim="800000"/>
            <a:headEnd/>
            <a:tailEnd/>
          </a:ln>
        </p:spPr>
        <p:txBody>
          <a:bodyPr wrap="none">
            <a:spAutoFit/>
          </a:bodyPr>
          <a:lstStyle/>
          <a:p>
            <a:r>
              <a:rPr lang="en-US"/>
              <a:t>Information Obtained from the National Registry of Select Agents</a:t>
            </a:r>
          </a:p>
          <a:p>
            <a:r>
              <a:rPr lang="en-US"/>
              <a:t>http://www.selectagents.gov/Select%20Agents%20and%20Toxins.html </a:t>
            </a: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custDataLst>
              <p:tags r:id="rId2"/>
            </p:custDataLst>
          </p:nvPr>
        </p:nvSpPr>
        <p:spPr/>
        <p:txBody>
          <a:bodyPr/>
          <a:lstStyle/>
          <a:p>
            <a:r>
              <a:rPr lang="en-US" dirty="0" smtClean="0"/>
              <a:t>HHS Only Select Agents </a:t>
            </a:r>
            <a:br>
              <a:rPr lang="en-US" dirty="0" smtClean="0"/>
            </a:br>
            <a:r>
              <a:rPr lang="en-US" dirty="0" smtClean="0"/>
              <a:t>and Toxins</a:t>
            </a:r>
            <a:endParaRPr lang="en-US" dirty="0"/>
          </a:p>
        </p:txBody>
      </p:sp>
      <p:sp>
        <p:nvSpPr>
          <p:cNvPr id="5" name="Subtitle 4"/>
          <p:cNvSpPr>
            <a:spLocks noGrp="1"/>
          </p:cNvSpPr>
          <p:nvPr>
            <p:ph type="subTitle" idx="1"/>
          </p:nvPr>
        </p:nvSpPr>
        <p:spPr/>
        <p:txBody>
          <a:bodyPr/>
          <a:lstStyle/>
          <a:p>
            <a:r>
              <a:rPr lang="en-US" dirty="0" smtClean="0"/>
              <a:t>26 as of May 2010</a:t>
            </a:r>
            <a:endParaRPr lang="en-US" dirty="0"/>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p:txBody>
          <a:bodyPr/>
          <a:lstStyle/>
          <a:p>
            <a:pPr algn="ctr">
              <a:defRPr/>
            </a:pPr>
            <a:r>
              <a:rPr lang="en-US" dirty="0" err="1" smtClean="0"/>
              <a:t>Ricin</a:t>
            </a:r>
            <a:endParaRPr lang="en-US" dirty="0"/>
          </a:p>
        </p:txBody>
      </p:sp>
      <p:sp>
        <p:nvSpPr>
          <p:cNvPr id="17411" name="Content Placeholder 4"/>
          <p:cNvSpPr>
            <a:spLocks noGrp="1"/>
          </p:cNvSpPr>
          <p:nvPr>
            <p:ph sz="half" idx="1"/>
          </p:nvPr>
        </p:nvSpPr>
        <p:spPr>
          <a:xfrm>
            <a:off x="457200" y="1646238"/>
            <a:ext cx="4038600" cy="4525962"/>
          </a:xfrm>
        </p:spPr>
        <p:txBody>
          <a:bodyPr/>
          <a:lstStyle/>
          <a:p>
            <a:r>
              <a:rPr lang="en-US" smtClean="0"/>
              <a:t>Poison found naturally in castor beans.</a:t>
            </a:r>
          </a:p>
          <a:p>
            <a:pPr>
              <a:buFont typeface="Wingdings 2" pitchFamily="18" charset="2"/>
              <a:buNone/>
            </a:pPr>
            <a:endParaRPr lang="en-US" smtClean="0"/>
          </a:p>
          <a:p>
            <a:r>
              <a:rPr lang="en-US" smtClean="0"/>
              <a:t>Powder, mist, pellet, or dissolved in water/weak acid.</a:t>
            </a:r>
          </a:p>
          <a:p>
            <a:pPr>
              <a:buFont typeface="Wingdings 2" pitchFamily="18" charset="2"/>
              <a:buNone/>
            </a:pPr>
            <a:endParaRPr lang="en-US" smtClean="0"/>
          </a:p>
          <a:p>
            <a:r>
              <a:rPr lang="en-US" smtClean="0"/>
              <a:t>Prevents cells from making proteins.</a:t>
            </a:r>
          </a:p>
        </p:txBody>
      </p:sp>
      <p:sp>
        <p:nvSpPr>
          <p:cNvPr id="17413" name="TextBox 7"/>
          <p:cNvSpPr txBox="1">
            <a:spLocks noChangeArrowheads="1"/>
          </p:cNvSpPr>
          <p:nvPr/>
        </p:nvSpPr>
        <p:spPr bwMode="auto">
          <a:xfrm>
            <a:off x="457200" y="6324600"/>
            <a:ext cx="7767638" cy="369888"/>
          </a:xfrm>
          <a:prstGeom prst="rect">
            <a:avLst/>
          </a:prstGeom>
          <a:noFill/>
          <a:ln w="9525">
            <a:noFill/>
            <a:miter lim="800000"/>
            <a:headEnd/>
            <a:tailEnd/>
          </a:ln>
        </p:spPr>
        <p:txBody>
          <a:bodyPr wrap="none">
            <a:spAutoFit/>
          </a:bodyPr>
          <a:lstStyle/>
          <a:p>
            <a:r>
              <a:rPr lang="en-US"/>
              <a:t>Photo Credit:  Marc Ryckaert, Creative Commons Attribution 2.5 License, Wikipedia</a:t>
            </a:r>
          </a:p>
        </p:txBody>
      </p:sp>
      <p:pic>
        <p:nvPicPr>
          <p:cNvPr id="7" name="Content Placeholder 10" descr="stemrust_inset.jpg"/>
          <p:cNvPicPr>
            <a:picLocks noChangeAspect="1"/>
          </p:cNvPicPr>
          <p:nvPr>
            <p:custDataLst>
              <p:tags r:id="rId3"/>
            </p:custDataLst>
          </p:nvPr>
        </p:nvPicPr>
        <p:blipFill>
          <a:blip r:embed="rId6" cstate="print"/>
          <a:stretch>
            <a:fillRect/>
          </a:stretch>
        </p:blipFill>
        <p:spPr bwMode="auto">
          <a:xfrm>
            <a:off x="4316031" y="2062505"/>
            <a:ext cx="4370769" cy="3271495"/>
          </a:xfrm>
          <a:prstGeom prst="roundRect">
            <a:avLst/>
          </a:prstGeom>
          <a:noFill/>
          <a:ln w="38100">
            <a:solidFill>
              <a:schemeClr val="bg2"/>
            </a:solidFill>
            <a:miter lim="800000"/>
            <a:headEnd/>
            <a:tailEnd/>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defRPr/>
            </a:pPr>
            <a:r>
              <a:rPr lang="en-US" dirty="0" err="1" smtClean="0"/>
              <a:t>Ricin</a:t>
            </a:r>
            <a:r>
              <a:rPr lang="en-US" dirty="0" smtClean="0"/>
              <a:t> Symptoms</a:t>
            </a:r>
            <a:endParaRPr lang="en-US" dirty="0"/>
          </a:p>
        </p:txBody>
      </p:sp>
      <p:sp>
        <p:nvSpPr>
          <p:cNvPr id="18435" name="Content Placeholder 4"/>
          <p:cNvSpPr>
            <a:spLocks noGrp="1"/>
          </p:cNvSpPr>
          <p:nvPr>
            <p:ph idx="1"/>
          </p:nvPr>
        </p:nvSpPr>
        <p:spPr/>
        <p:txBody>
          <a:bodyPr/>
          <a:lstStyle/>
          <a:p>
            <a:r>
              <a:rPr lang="en-US" smtClean="0"/>
              <a:t>Inhalation:  respiratory distress, fever, cough, nausea, and tightness in the chest.  Low blood pressure, respiratory failure, and death may result.</a:t>
            </a:r>
          </a:p>
          <a:p>
            <a:pPr>
              <a:buFont typeface="Wingdings 2" pitchFamily="18" charset="2"/>
              <a:buNone/>
            </a:pPr>
            <a:endParaRPr lang="en-US" smtClean="0"/>
          </a:p>
          <a:p>
            <a:r>
              <a:rPr lang="en-US" smtClean="0"/>
              <a:t>Ingestion:  Vomiting and diarrhea that is bloody, severe dehydration, low blood pressure, hallucinations, seizures, and blood in the urine.</a:t>
            </a:r>
          </a:p>
          <a:p>
            <a:endParaRPr lang="en-US" smtClean="0"/>
          </a:p>
          <a:p>
            <a:pPr lvl="1">
              <a:buFontTx/>
              <a:buNone/>
            </a:pPr>
            <a:endParaRPr lang="en-US" smtClean="0"/>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custDataLst>
              <p:tags r:id="rId2"/>
            </p:custDataLst>
          </p:nvPr>
        </p:nvSpPr>
        <p:spPr/>
        <p:txBody>
          <a:bodyPr/>
          <a:lstStyle/>
          <a:p>
            <a:r>
              <a:rPr lang="en-US" dirty="0" smtClean="0"/>
              <a:t>Overlap Select Agents and Toxins</a:t>
            </a:r>
            <a:endParaRPr lang="en-US" dirty="0"/>
          </a:p>
        </p:txBody>
      </p:sp>
      <p:sp>
        <p:nvSpPr>
          <p:cNvPr id="5" name="Subtitle 4"/>
          <p:cNvSpPr>
            <a:spLocks noGrp="1"/>
          </p:cNvSpPr>
          <p:nvPr>
            <p:ph type="subTitle" idx="1"/>
          </p:nvPr>
        </p:nvSpPr>
        <p:spPr/>
        <p:txBody>
          <a:bodyPr/>
          <a:lstStyle/>
          <a:p>
            <a:r>
              <a:rPr lang="en-US" dirty="0" smtClean="0"/>
              <a:t>10 as of May 2010</a:t>
            </a:r>
            <a:endParaRPr lang="en-US" dirty="0"/>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defRPr/>
            </a:pPr>
            <a:r>
              <a:rPr lang="en-US" dirty="0" smtClean="0"/>
              <a:t>Rift Valley Fever Virus (RVF)</a:t>
            </a:r>
            <a:endParaRPr lang="en-US" dirty="0"/>
          </a:p>
        </p:txBody>
      </p:sp>
      <p:sp>
        <p:nvSpPr>
          <p:cNvPr id="26627" name="Content Placeholder 3"/>
          <p:cNvSpPr>
            <a:spLocks noGrp="1"/>
          </p:cNvSpPr>
          <p:nvPr>
            <p:ph sz="half" idx="1"/>
          </p:nvPr>
        </p:nvSpPr>
        <p:spPr>
          <a:xfrm>
            <a:off x="457200" y="1646238"/>
            <a:ext cx="4038600" cy="4525962"/>
          </a:xfrm>
        </p:spPr>
        <p:txBody>
          <a:bodyPr/>
          <a:lstStyle/>
          <a:p>
            <a:r>
              <a:rPr lang="en-US" smtClean="0"/>
              <a:t>Identified 1931</a:t>
            </a:r>
          </a:p>
          <a:p>
            <a:pPr>
              <a:buFont typeface="Wingdings 2" pitchFamily="18" charset="2"/>
              <a:buNone/>
            </a:pPr>
            <a:endParaRPr lang="en-US" smtClean="0"/>
          </a:p>
          <a:p>
            <a:r>
              <a:rPr lang="en-US" smtClean="0"/>
              <a:t>Outbreak in sheep in the Rift Valley, Kenya</a:t>
            </a:r>
          </a:p>
          <a:p>
            <a:pPr>
              <a:buFont typeface="Wingdings 2" pitchFamily="18" charset="2"/>
              <a:buNone/>
            </a:pPr>
            <a:endParaRPr lang="en-US" smtClean="0"/>
          </a:p>
          <a:p>
            <a:r>
              <a:rPr lang="en-US" smtClean="0"/>
              <a:t>Subsequently outbreaks occurred in sub-Saharan and North Africa</a:t>
            </a:r>
          </a:p>
        </p:txBody>
      </p:sp>
      <p:sp>
        <p:nvSpPr>
          <p:cNvPr id="26629" name="TextBox 6"/>
          <p:cNvSpPr txBox="1">
            <a:spLocks noChangeArrowheads="1"/>
          </p:cNvSpPr>
          <p:nvPr/>
        </p:nvSpPr>
        <p:spPr bwMode="auto">
          <a:xfrm>
            <a:off x="1295400" y="6019800"/>
            <a:ext cx="7159625" cy="369888"/>
          </a:xfrm>
          <a:prstGeom prst="rect">
            <a:avLst/>
          </a:prstGeom>
          <a:noFill/>
          <a:ln w="9525">
            <a:noFill/>
            <a:miter lim="800000"/>
            <a:headEnd/>
            <a:tailEnd/>
          </a:ln>
        </p:spPr>
        <p:txBody>
          <a:bodyPr wrap="none">
            <a:spAutoFit/>
          </a:bodyPr>
          <a:lstStyle/>
          <a:p>
            <a:r>
              <a:rPr lang="en-US"/>
              <a:t>Photo Credit:  http://kenya.lodgesafari.com/images/kenya-great-rift-valley.jpg</a:t>
            </a:r>
          </a:p>
        </p:txBody>
      </p:sp>
      <p:pic>
        <p:nvPicPr>
          <p:cNvPr id="6" name="Content Placeholder 10" descr="stemrust_inset.jpg"/>
          <p:cNvPicPr>
            <a:picLocks noChangeAspect="1"/>
          </p:cNvPicPr>
          <p:nvPr>
            <p:custDataLst>
              <p:tags r:id="rId3"/>
            </p:custDataLst>
          </p:nvPr>
        </p:nvPicPr>
        <p:blipFill>
          <a:blip r:embed="rId6" cstate="print"/>
          <a:stretch>
            <a:fillRect/>
          </a:stretch>
        </p:blipFill>
        <p:spPr bwMode="auto">
          <a:xfrm>
            <a:off x="4392231" y="2149728"/>
            <a:ext cx="4370769" cy="2934438"/>
          </a:xfrm>
          <a:prstGeom prst="roundRect">
            <a:avLst/>
          </a:prstGeom>
          <a:noFill/>
          <a:ln w="38100">
            <a:solidFill>
              <a:schemeClr val="bg2"/>
            </a:solidFill>
            <a:miter lim="800000"/>
            <a:headEnd/>
            <a:tailEnd/>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defRPr/>
            </a:pPr>
            <a:r>
              <a:rPr lang="en-US" dirty="0" smtClean="0"/>
              <a:t>Rift Valley Fever Virus (RVF)</a:t>
            </a:r>
            <a:endParaRPr lang="en-US" dirty="0"/>
          </a:p>
        </p:txBody>
      </p:sp>
      <p:sp>
        <p:nvSpPr>
          <p:cNvPr id="27651" name="Content Placeholder 2"/>
          <p:cNvSpPr>
            <a:spLocks noGrp="1"/>
          </p:cNvSpPr>
          <p:nvPr>
            <p:ph sz="half" idx="1"/>
          </p:nvPr>
        </p:nvSpPr>
        <p:spPr>
          <a:xfrm>
            <a:off x="457200" y="1646238"/>
            <a:ext cx="4038600" cy="4525962"/>
          </a:xfrm>
        </p:spPr>
        <p:txBody>
          <a:bodyPr/>
          <a:lstStyle/>
          <a:p>
            <a:r>
              <a:rPr lang="en-US" smtClean="0"/>
              <a:t>Cattle, sheep, camels, and goats.</a:t>
            </a:r>
          </a:p>
          <a:p>
            <a:pPr>
              <a:buFont typeface="Wingdings 2" pitchFamily="18" charset="2"/>
              <a:buNone/>
            </a:pPr>
            <a:endParaRPr lang="en-US" smtClean="0"/>
          </a:p>
          <a:p>
            <a:r>
              <a:rPr lang="en-US" smtClean="0"/>
              <a:t>Over 90% of lambs affected die.</a:t>
            </a:r>
          </a:p>
          <a:p>
            <a:pPr>
              <a:buFont typeface="Wingdings 2" pitchFamily="18" charset="2"/>
              <a:buNone/>
            </a:pPr>
            <a:endParaRPr lang="en-US" smtClean="0"/>
          </a:p>
          <a:p>
            <a:r>
              <a:rPr lang="en-US" smtClean="0"/>
              <a:t>Spread of the disease among animals is primarily by </a:t>
            </a:r>
            <a:r>
              <a:rPr lang="en-US" i="1" smtClean="0"/>
              <a:t>Aedes</a:t>
            </a:r>
            <a:r>
              <a:rPr lang="en-US" smtClean="0"/>
              <a:t> mosquitoes.</a:t>
            </a:r>
          </a:p>
        </p:txBody>
      </p:sp>
      <p:sp>
        <p:nvSpPr>
          <p:cNvPr id="27653" name="TextBox 5"/>
          <p:cNvSpPr txBox="1">
            <a:spLocks noChangeArrowheads="1"/>
          </p:cNvSpPr>
          <p:nvPr/>
        </p:nvSpPr>
        <p:spPr bwMode="auto">
          <a:xfrm>
            <a:off x="609600" y="6096000"/>
            <a:ext cx="8143875" cy="369888"/>
          </a:xfrm>
          <a:prstGeom prst="rect">
            <a:avLst/>
          </a:prstGeom>
          <a:noFill/>
          <a:ln w="9525">
            <a:noFill/>
            <a:miter lim="800000"/>
            <a:headEnd/>
            <a:tailEnd/>
          </a:ln>
        </p:spPr>
        <p:txBody>
          <a:bodyPr wrap="none">
            <a:spAutoFit/>
          </a:bodyPr>
          <a:lstStyle/>
          <a:p>
            <a:r>
              <a:rPr lang="en-US"/>
              <a:t>Photo Credit:  http://www.cfsph.iastate.edu/DiseaseInfo/ImageDB/RVF/RVF_001.jpg</a:t>
            </a:r>
          </a:p>
        </p:txBody>
      </p:sp>
      <p:pic>
        <p:nvPicPr>
          <p:cNvPr id="6" name="Content Placeholder 10" descr="stemrust_inset.jpg"/>
          <p:cNvPicPr>
            <a:picLocks noChangeAspect="1"/>
          </p:cNvPicPr>
          <p:nvPr>
            <p:custDataLst>
              <p:tags r:id="rId3"/>
            </p:custDataLst>
          </p:nvPr>
        </p:nvPicPr>
        <p:blipFill>
          <a:blip r:embed="rId6" cstate="print"/>
          <a:stretch>
            <a:fillRect/>
          </a:stretch>
        </p:blipFill>
        <p:spPr bwMode="auto">
          <a:xfrm>
            <a:off x="4468431" y="2148029"/>
            <a:ext cx="4370769" cy="2937837"/>
          </a:xfrm>
          <a:prstGeom prst="roundRect">
            <a:avLst/>
          </a:prstGeom>
          <a:noFill/>
          <a:ln w="38100">
            <a:solidFill>
              <a:schemeClr val="bg2"/>
            </a:solidFill>
            <a:miter lim="800000"/>
            <a:headEnd/>
            <a:tailEnd/>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defRPr/>
            </a:pPr>
            <a:r>
              <a:rPr lang="en-US" dirty="0" smtClean="0"/>
              <a:t>Rift Valley Fever Virus (RVF)</a:t>
            </a:r>
            <a:endParaRPr lang="en-US" dirty="0"/>
          </a:p>
        </p:txBody>
      </p:sp>
      <p:sp>
        <p:nvSpPr>
          <p:cNvPr id="28675" name="Content Placeholder 2"/>
          <p:cNvSpPr>
            <a:spLocks noGrp="1"/>
          </p:cNvSpPr>
          <p:nvPr>
            <p:ph sz="half" idx="1"/>
          </p:nvPr>
        </p:nvSpPr>
        <p:spPr>
          <a:xfrm>
            <a:off x="457200" y="1646238"/>
            <a:ext cx="4038600" cy="4525962"/>
          </a:xfrm>
        </p:spPr>
        <p:txBody>
          <a:bodyPr/>
          <a:lstStyle/>
          <a:p>
            <a:r>
              <a:rPr lang="en-US" smtClean="0"/>
              <a:t>Primary transmission to humans:  direct or indirect contact with blood or organs of infected animals.</a:t>
            </a:r>
          </a:p>
          <a:p>
            <a:pPr>
              <a:buFont typeface="Wingdings 2" pitchFamily="18" charset="2"/>
              <a:buNone/>
            </a:pPr>
            <a:endParaRPr lang="en-US" smtClean="0"/>
          </a:p>
          <a:p>
            <a:r>
              <a:rPr lang="en-US" smtClean="0"/>
              <a:t>Mosquito vector (</a:t>
            </a:r>
            <a:r>
              <a:rPr lang="en-US" i="1" smtClean="0"/>
              <a:t>Aedes)</a:t>
            </a:r>
          </a:p>
          <a:p>
            <a:pPr>
              <a:buFont typeface="Wingdings 2" pitchFamily="18" charset="2"/>
              <a:buNone/>
            </a:pPr>
            <a:endParaRPr lang="en-US" i="1" smtClean="0"/>
          </a:p>
          <a:p>
            <a:r>
              <a:rPr lang="en-US" smtClean="0"/>
              <a:t>No urban outbreaks</a:t>
            </a:r>
          </a:p>
        </p:txBody>
      </p:sp>
      <p:sp>
        <p:nvSpPr>
          <p:cNvPr id="28677" name="TextBox 5"/>
          <p:cNvSpPr txBox="1">
            <a:spLocks noChangeArrowheads="1"/>
          </p:cNvSpPr>
          <p:nvPr/>
        </p:nvSpPr>
        <p:spPr bwMode="auto">
          <a:xfrm>
            <a:off x="990600" y="6324600"/>
            <a:ext cx="5975350" cy="369888"/>
          </a:xfrm>
          <a:prstGeom prst="rect">
            <a:avLst/>
          </a:prstGeom>
          <a:noFill/>
          <a:ln w="9525">
            <a:noFill/>
            <a:miter lim="800000"/>
            <a:headEnd/>
            <a:tailEnd/>
          </a:ln>
        </p:spPr>
        <p:txBody>
          <a:bodyPr wrap="none">
            <a:spAutoFit/>
          </a:bodyPr>
          <a:lstStyle/>
          <a:p>
            <a:r>
              <a:rPr lang="en-US"/>
              <a:t>Photo Credit:  Susan Ellis, Maryland, http://www.bugwood.org/</a:t>
            </a:r>
          </a:p>
        </p:txBody>
      </p:sp>
      <p:pic>
        <p:nvPicPr>
          <p:cNvPr id="7" name="Content Placeholder 10" descr="stemrust_inset.jpg"/>
          <p:cNvPicPr>
            <a:picLocks noChangeAspect="1"/>
          </p:cNvPicPr>
          <p:nvPr>
            <p:custDataLst>
              <p:tags r:id="rId3"/>
            </p:custDataLst>
          </p:nvPr>
        </p:nvPicPr>
        <p:blipFill>
          <a:blip r:embed="rId6" cstate="print"/>
          <a:stretch>
            <a:fillRect/>
          </a:stretch>
        </p:blipFill>
        <p:spPr bwMode="auto">
          <a:xfrm>
            <a:off x="4603535" y="1828800"/>
            <a:ext cx="4083265" cy="3271495"/>
          </a:xfrm>
          <a:prstGeom prst="roundRect">
            <a:avLst/>
          </a:prstGeom>
          <a:noFill/>
          <a:ln w="38100">
            <a:solidFill>
              <a:schemeClr val="bg2"/>
            </a:solidFill>
            <a:miter lim="800000"/>
            <a:headEnd/>
            <a:tailEnd/>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custDataLst>
              <p:tags r:id="rId2"/>
            </p:custDataLst>
          </p:nvPr>
        </p:nvSpPr>
        <p:spPr/>
        <p:txBody>
          <a:bodyPr/>
          <a:lstStyle/>
          <a:p>
            <a:r>
              <a:rPr lang="en-US" dirty="0" smtClean="0"/>
              <a:t>USDA APHIS VS Select Agents and Toxins</a:t>
            </a:r>
            <a:endParaRPr lang="en-US" dirty="0"/>
          </a:p>
        </p:txBody>
      </p:sp>
      <p:sp>
        <p:nvSpPr>
          <p:cNvPr id="5" name="Subtitle 4"/>
          <p:cNvSpPr>
            <a:spLocks noGrp="1"/>
          </p:cNvSpPr>
          <p:nvPr>
            <p:ph type="subTitle" idx="1"/>
          </p:nvPr>
        </p:nvSpPr>
        <p:spPr/>
        <p:txBody>
          <a:bodyPr/>
          <a:lstStyle/>
          <a:p>
            <a:r>
              <a:rPr lang="en-US" dirty="0" smtClean="0"/>
              <a:t>28 as of May 2010</a:t>
            </a:r>
            <a:endParaRPr lang="en-US" dirty="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6"/>
          <p:cNvSpPr>
            <a:spLocks noGrp="1"/>
          </p:cNvSpPr>
          <p:nvPr>
            <p:ph type="title"/>
            <p:custDataLst>
              <p:tags r:id="rId2"/>
            </p:custDataLst>
          </p:nvPr>
        </p:nvSpPr>
        <p:spPr>
          <a:xfrm>
            <a:off x="304800" y="270075"/>
            <a:ext cx="8229600" cy="1143000"/>
          </a:xfrm>
        </p:spPr>
        <p:txBody>
          <a:bodyPr/>
          <a:lstStyle/>
          <a:p>
            <a:pPr algn="ctr"/>
            <a:r>
              <a:rPr lang="en-US" dirty="0" smtClean="0">
                <a:ea typeface="ＭＳ Ｐゴシック" pitchFamily="-110" charset="-128"/>
              </a:rPr>
              <a:t>What are the Issues?</a:t>
            </a:r>
          </a:p>
        </p:txBody>
      </p:sp>
      <p:pic>
        <p:nvPicPr>
          <p:cNvPr id="3075" name="Content Placeholder 8" descr="0002156.jpg"/>
          <p:cNvPicPr>
            <a:picLocks noGrp="1" noChangeAspect="1"/>
          </p:cNvPicPr>
          <p:nvPr>
            <p:ph idx="1"/>
            <p:custDataLst>
              <p:tags r:id="rId3"/>
            </p:custDataLst>
          </p:nvPr>
        </p:nvPicPr>
        <p:blipFill>
          <a:blip r:embed="rId6" cstate="print"/>
          <a:stretch>
            <a:fillRect/>
          </a:stretch>
        </p:blipFill>
        <p:spPr>
          <a:xfrm>
            <a:off x="1143000" y="1676400"/>
            <a:ext cx="6734175" cy="4399660"/>
          </a:xfrm>
          <a:prstGeom prst="roundRect">
            <a:avLst/>
          </a:prstGeom>
          <a:ln w="38100">
            <a:solidFill>
              <a:schemeClr val="bg2"/>
            </a:solidFill>
          </a:ln>
          <a:effectLst>
            <a:outerShdw blurRad="292100" dist="139700" dir="2700000" algn="tl" rotWithShape="0">
              <a:srgbClr val="333333">
                <a:alpha val="65000"/>
              </a:srgbClr>
            </a:outerShdw>
          </a:effectLst>
        </p:spPr>
      </p:pic>
      <p:sp>
        <p:nvSpPr>
          <p:cNvPr id="3076" name="TextBox 9"/>
          <p:cNvSpPr txBox="1">
            <a:spLocks noChangeArrowheads="1"/>
          </p:cNvSpPr>
          <p:nvPr/>
        </p:nvSpPr>
        <p:spPr bwMode="auto">
          <a:xfrm>
            <a:off x="1066800" y="6172200"/>
            <a:ext cx="3927678" cy="430887"/>
          </a:xfrm>
          <a:prstGeom prst="rect">
            <a:avLst/>
          </a:prstGeom>
          <a:noFill/>
          <a:ln w="9525">
            <a:noFill/>
            <a:miter lim="800000"/>
            <a:headEnd/>
            <a:tailEnd/>
          </a:ln>
        </p:spPr>
        <p:txBody>
          <a:bodyPr wrap="none">
            <a:spAutoFit/>
          </a:bodyPr>
          <a:lstStyle/>
          <a:p>
            <a:r>
              <a:rPr lang="en-US" sz="1100" dirty="0"/>
              <a:t>Photo Credit:  </a:t>
            </a:r>
            <a:r>
              <a:rPr lang="en-US" sz="1100" dirty="0" smtClean="0"/>
              <a:t>Peggy Greg, USDA ARS </a:t>
            </a:r>
            <a:endParaRPr lang="en-US" sz="1100" dirty="0"/>
          </a:p>
          <a:p>
            <a:r>
              <a:rPr lang="en-US" sz="1100" dirty="0" smtClean="0"/>
              <a:t>http://www.ars.usda.gov/is/graphics/photos</a:t>
            </a:r>
            <a:r>
              <a:rPr lang="en-US" sz="1100" dirty="0" smtClean="0"/>
              <a:t>/, </a:t>
            </a:r>
            <a:r>
              <a:rPr lang="en-US" sz="1100" dirty="0"/>
              <a:t>Image No. </a:t>
            </a:r>
            <a:r>
              <a:rPr lang="en-US" sz="1100" dirty="0" smtClean="0"/>
              <a:t>K9093-1</a:t>
            </a:r>
            <a:endParaRPr lang="en-US" sz="1100" dirty="0"/>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defRPr/>
            </a:pPr>
            <a:r>
              <a:rPr lang="en-US" dirty="0" smtClean="0"/>
              <a:t>Bluetongue Virus</a:t>
            </a:r>
            <a:endParaRPr lang="en-US" dirty="0"/>
          </a:p>
        </p:txBody>
      </p:sp>
      <p:sp>
        <p:nvSpPr>
          <p:cNvPr id="31747" name="Content Placeholder 3"/>
          <p:cNvSpPr>
            <a:spLocks noGrp="1"/>
          </p:cNvSpPr>
          <p:nvPr>
            <p:ph sz="half" idx="1"/>
          </p:nvPr>
        </p:nvSpPr>
        <p:spPr>
          <a:xfrm>
            <a:off x="381000" y="1447800"/>
            <a:ext cx="4038600" cy="4525963"/>
          </a:xfrm>
        </p:spPr>
        <p:txBody>
          <a:bodyPr/>
          <a:lstStyle/>
          <a:p>
            <a:r>
              <a:rPr lang="en-US" smtClean="0"/>
              <a:t>24 Serotypes</a:t>
            </a:r>
          </a:p>
          <a:p>
            <a:r>
              <a:rPr lang="en-US" smtClean="0"/>
              <a:t>Transmitted by </a:t>
            </a:r>
            <a:r>
              <a:rPr lang="en-US" i="1" smtClean="0"/>
              <a:t>Culicoides </a:t>
            </a:r>
          </a:p>
          <a:p>
            <a:r>
              <a:rPr lang="en-US" smtClean="0"/>
              <a:t>Affects sheep, cattle, and other ruminant animals</a:t>
            </a:r>
          </a:p>
          <a:p>
            <a:r>
              <a:rPr lang="en-US" smtClean="0"/>
              <a:t>BTV’s have been problematic for the U.S. in terms of trade with Australia, New Zealand, and the EU</a:t>
            </a:r>
          </a:p>
          <a:p>
            <a:endParaRPr lang="en-US" smtClean="0"/>
          </a:p>
        </p:txBody>
      </p:sp>
      <p:sp>
        <p:nvSpPr>
          <p:cNvPr id="31749" name="TextBox 6"/>
          <p:cNvSpPr txBox="1">
            <a:spLocks noChangeArrowheads="1"/>
          </p:cNvSpPr>
          <p:nvPr/>
        </p:nvSpPr>
        <p:spPr bwMode="auto">
          <a:xfrm>
            <a:off x="990600" y="6248400"/>
            <a:ext cx="5507038" cy="369888"/>
          </a:xfrm>
          <a:prstGeom prst="rect">
            <a:avLst/>
          </a:prstGeom>
          <a:noFill/>
          <a:ln w="9525">
            <a:noFill/>
            <a:miter lim="800000"/>
            <a:headEnd/>
            <a:tailEnd/>
          </a:ln>
        </p:spPr>
        <p:txBody>
          <a:bodyPr wrap="none">
            <a:spAutoFit/>
          </a:bodyPr>
          <a:lstStyle/>
          <a:p>
            <a:r>
              <a:rPr lang="en-US"/>
              <a:t>Photo:  http://www.bluetonguevirus.org/about-bluetongue</a:t>
            </a:r>
          </a:p>
        </p:txBody>
      </p:sp>
      <p:pic>
        <p:nvPicPr>
          <p:cNvPr id="7" name="Content Placeholder 10" descr="stemrust_inset.jpg"/>
          <p:cNvPicPr>
            <a:picLocks noChangeAspect="1"/>
          </p:cNvPicPr>
          <p:nvPr>
            <p:custDataLst>
              <p:tags r:id="rId3"/>
            </p:custDataLst>
          </p:nvPr>
        </p:nvPicPr>
        <p:blipFill>
          <a:blip r:embed="rId6" cstate="print"/>
          <a:stretch>
            <a:fillRect/>
          </a:stretch>
        </p:blipFill>
        <p:spPr bwMode="auto">
          <a:xfrm>
            <a:off x="4333099" y="2062505"/>
            <a:ext cx="4336632" cy="3271495"/>
          </a:xfrm>
          <a:prstGeom prst="roundRect">
            <a:avLst/>
          </a:prstGeom>
          <a:noFill/>
          <a:ln w="38100">
            <a:solidFill>
              <a:schemeClr val="bg2"/>
            </a:solidFill>
            <a:miter lim="800000"/>
            <a:headEnd/>
            <a:tailEnd/>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custDataLst>
              <p:tags r:id="rId2"/>
            </p:custDataLst>
          </p:nvPr>
        </p:nvSpPr>
        <p:spPr/>
        <p:txBody>
          <a:bodyPr/>
          <a:lstStyle/>
          <a:p>
            <a:r>
              <a:rPr lang="en-US" dirty="0" smtClean="0"/>
              <a:t>USDA APHIS PPQ Select Agents and Toxins</a:t>
            </a:r>
            <a:endParaRPr lang="en-US" dirty="0"/>
          </a:p>
        </p:txBody>
      </p:sp>
      <p:sp>
        <p:nvSpPr>
          <p:cNvPr id="5" name="Subtitle 4"/>
          <p:cNvSpPr>
            <a:spLocks noGrp="1"/>
          </p:cNvSpPr>
          <p:nvPr>
            <p:ph type="subTitle" idx="1"/>
          </p:nvPr>
        </p:nvSpPr>
        <p:spPr/>
        <p:txBody>
          <a:bodyPr/>
          <a:lstStyle/>
          <a:p>
            <a:r>
              <a:rPr lang="en-US" dirty="0" smtClean="0"/>
              <a:t>8 as of May 2010</a:t>
            </a:r>
            <a:endParaRPr lang="en-US" dirty="0"/>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p:txBody>
          <a:bodyPr>
            <a:normAutofit fontScale="90000"/>
          </a:bodyPr>
          <a:lstStyle/>
          <a:p>
            <a:r>
              <a:rPr lang="en-US" dirty="0" smtClean="0"/>
              <a:t>Philippine Downy Mildew,</a:t>
            </a:r>
            <a:br>
              <a:rPr lang="en-US" dirty="0" smtClean="0"/>
            </a:br>
            <a:r>
              <a:rPr lang="en-US" i="1" dirty="0" err="1" smtClean="0"/>
              <a:t>Peronosclerospora</a:t>
            </a:r>
            <a:r>
              <a:rPr lang="en-US" i="1" dirty="0" smtClean="0"/>
              <a:t> </a:t>
            </a:r>
            <a:r>
              <a:rPr lang="en-US" i="1" dirty="0" err="1" smtClean="0"/>
              <a:t>philippinensis</a:t>
            </a:r>
            <a:endParaRPr lang="en-US" dirty="0"/>
          </a:p>
        </p:txBody>
      </p:sp>
      <p:sp>
        <p:nvSpPr>
          <p:cNvPr id="5" name="Content Placeholder 4"/>
          <p:cNvSpPr>
            <a:spLocks noGrp="1"/>
          </p:cNvSpPr>
          <p:nvPr>
            <p:ph sz="half" idx="1"/>
          </p:nvPr>
        </p:nvSpPr>
        <p:spPr>
          <a:xfrm>
            <a:off x="457200" y="1447800"/>
            <a:ext cx="4038600" cy="4526280"/>
          </a:xfrm>
        </p:spPr>
        <p:txBody>
          <a:bodyPr/>
          <a:lstStyle/>
          <a:p>
            <a:r>
              <a:rPr lang="en-US" dirty="0" smtClean="0"/>
              <a:t>Asia, Africa</a:t>
            </a:r>
          </a:p>
          <a:p>
            <a:pPr>
              <a:buNone/>
            </a:pPr>
            <a:endParaRPr lang="en-US" dirty="0" smtClean="0"/>
          </a:p>
          <a:p>
            <a:r>
              <a:rPr lang="en-US" dirty="0" smtClean="0"/>
              <a:t>Maize, Oats, Sugarcane, Sorghum</a:t>
            </a:r>
          </a:p>
          <a:p>
            <a:pPr>
              <a:buNone/>
            </a:pPr>
            <a:endParaRPr lang="en-US" dirty="0" smtClean="0"/>
          </a:p>
          <a:p>
            <a:r>
              <a:rPr lang="en-US" dirty="0" err="1" smtClean="0"/>
              <a:t>Chlorotic</a:t>
            </a:r>
            <a:r>
              <a:rPr lang="en-US" dirty="0" smtClean="0"/>
              <a:t> striping </a:t>
            </a:r>
          </a:p>
          <a:p>
            <a:pPr>
              <a:buNone/>
            </a:pPr>
            <a:endParaRPr lang="en-US" dirty="0" smtClean="0"/>
          </a:p>
          <a:p>
            <a:r>
              <a:rPr lang="en-US" dirty="0" smtClean="0"/>
              <a:t>Downy growth on or under leaf surface</a:t>
            </a:r>
            <a:endParaRPr lang="en-US" dirty="0"/>
          </a:p>
        </p:txBody>
      </p:sp>
      <p:sp>
        <p:nvSpPr>
          <p:cNvPr id="8" name="TextBox 7"/>
          <p:cNvSpPr txBox="1"/>
          <p:nvPr/>
        </p:nvSpPr>
        <p:spPr>
          <a:xfrm>
            <a:off x="990600" y="6019800"/>
            <a:ext cx="6894580" cy="646331"/>
          </a:xfrm>
          <a:prstGeom prst="rect">
            <a:avLst/>
          </a:prstGeom>
          <a:noFill/>
        </p:spPr>
        <p:txBody>
          <a:bodyPr wrap="none" rtlCol="0">
            <a:spAutoFit/>
          </a:bodyPr>
          <a:lstStyle/>
          <a:p>
            <a:r>
              <a:rPr lang="en-US" dirty="0" smtClean="0"/>
              <a:t>Source of Photo and Information:  http://apps.cimmyt.org/english/docs/</a:t>
            </a:r>
          </a:p>
          <a:p>
            <a:r>
              <a:rPr lang="en-US" dirty="0" err="1" smtClean="0"/>
              <a:t>field_guides</a:t>
            </a:r>
            <a:r>
              <a:rPr lang="en-US" dirty="0" smtClean="0"/>
              <a:t>/maize/</a:t>
            </a:r>
            <a:r>
              <a:rPr lang="en-US" dirty="0" err="1" smtClean="0"/>
              <a:t>pdf</a:t>
            </a:r>
            <a:r>
              <a:rPr lang="en-US" dirty="0" smtClean="0"/>
              <a:t>/mzDis_foliar.pdf</a:t>
            </a:r>
            <a:endParaRPr lang="en-US" dirty="0"/>
          </a:p>
        </p:txBody>
      </p:sp>
      <p:pic>
        <p:nvPicPr>
          <p:cNvPr id="7" name="Content Placeholder 10" descr="stemrust_inset.jpg"/>
          <p:cNvPicPr>
            <a:picLocks noChangeAspect="1"/>
          </p:cNvPicPr>
          <p:nvPr>
            <p:custDataLst>
              <p:tags r:id="rId3"/>
            </p:custDataLst>
          </p:nvPr>
        </p:nvPicPr>
        <p:blipFill>
          <a:blip r:embed="rId6" cstate="print"/>
          <a:stretch>
            <a:fillRect/>
          </a:stretch>
        </p:blipFill>
        <p:spPr bwMode="auto">
          <a:xfrm>
            <a:off x="5499038" y="1905000"/>
            <a:ext cx="2004754" cy="3271495"/>
          </a:xfrm>
          <a:prstGeom prst="roundRect">
            <a:avLst/>
          </a:prstGeom>
          <a:noFill/>
          <a:ln w="38100">
            <a:solidFill>
              <a:schemeClr val="bg2"/>
            </a:solidFill>
            <a:miter lim="800000"/>
            <a:headEnd/>
            <a:tailEnd/>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p:txBody>
          <a:bodyPr>
            <a:normAutofit/>
          </a:bodyPr>
          <a:lstStyle/>
          <a:p>
            <a:pPr algn="ctr"/>
            <a:r>
              <a:rPr lang="en-US" dirty="0" smtClean="0"/>
              <a:t>20</a:t>
            </a:r>
            <a:r>
              <a:rPr lang="en-US" baseline="30000" dirty="0" smtClean="0"/>
              <a:t>th</a:t>
            </a:r>
            <a:r>
              <a:rPr lang="en-US" dirty="0" smtClean="0"/>
              <a:t> Century </a:t>
            </a:r>
            <a:r>
              <a:rPr lang="en-US" dirty="0" err="1" smtClean="0"/>
              <a:t>Agroterrorism</a:t>
            </a:r>
            <a:endParaRPr lang="en-US" dirty="0"/>
          </a:p>
        </p:txBody>
      </p:sp>
      <p:sp>
        <p:nvSpPr>
          <p:cNvPr id="5" name="Content Placeholder 4"/>
          <p:cNvSpPr>
            <a:spLocks noGrp="1"/>
          </p:cNvSpPr>
          <p:nvPr>
            <p:ph sz="half" idx="1"/>
          </p:nvPr>
        </p:nvSpPr>
        <p:spPr>
          <a:xfrm>
            <a:off x="533400" y="1600200"/>
            <a:ext cx="3807434" cy="4267200"/>
          </a:xfrm>
        </p:spPr>
        <p:txBody>
          <a:bodyPr/>
          <a:lstStyle/>
          <a:p>
            <a:r>
              <a:rPr lang="en-US" dirty="0" smtClean="0"/>
              <a:t>Germany, WWI</a:t>
            </a:r>
          </a:p>
          <a:p>
            <a:pPr>
              <a:buNone/>
            </a:pPr>
            <a:endParaRPr lang="en-US" dirty="0" smtClean="0"/>
          </a:p>
          <a:p>
            <a:r>
              <a:rPr lang="en-US" dirty="0" smtClean="0"/>
              <a:t>Infected horses shipped to Europe with Anthrax and </a:t>
            </a:r>
            <a:r>
              <a:rPr lang="en-US" dirty="0" err="1" smtClean="0"/>
              <a:t>Glanders</a:t>
            </a:r>
            <a:endParaRPr lang="en-US" dirty="0" smtClean="0"/>
          </a:p>
          <a:p>
            <a:pPr>
              <a:buNone/>
            </a:pPr>
            <a:endParaRPr lang="en-US" dirty="0" smtClean="0"/>
          </a:p>
          <a:p>
            <a:r>
              <a:rPr lang="en-US" dirty="0" smtClean="0"/>
              <a:t>Both diseases are on the USDA and HHS list for select agents</a:t>
            </a:r>
            <a:endParaRPr lang="en-US" dirty="0" smtClean="0"/>
          </a:p>
        </p:txBody>
      </p:sp>
      <p:sp>
        <p:nvSpPr>
          <p:cNvPr id="8" name="TextBox 7"/>
          <p:cNvSpPr txBox="1"/>
          <p:nvPr/>
        </p:nvSpPr>
        <p:spPr>
          <a:xfrm>
            <a:off x="164041" y="6019800"/>
            <a:ext cx="8751359" cy="646331"/>
          </a:xfrm>
          <a:prstGeom prst="rect">
            <a:avLst/>
          </a:prstGeom>
          <a:noFill/>
        </p:spPr>
        <p:txBody>
          <a:bodyPr wrap="square" rtlCol="0">
            <a:spAutoFit/>
          </a:bodyPr>
          <a:lstStyle/>
          <a:p>
            <a:r>
              <a:rPr lang="en-US" dirty="0" smtClean="0"/>
              <a:t>Source of </a:t>
            </a:r>
            <a:r>
              <a:rPr lang="en-US" dirty="0" smtClean="0"/>
              <a:t>Photo: http://www.facebook.com/pages/Stop-Glanders-in-Bahrain/112929715415056</a:t>
            </a:r>
            <a:endParaRPr lang="en-US" dirty="0" smtClean="0"/>
          </a:p>
        </p:txBody>
      </p:sp>
      <p:pic>
        <p:nvPicPr>
          <p:cNvPr id="7" name="Content Placeholder 10" descr="stemrust_inset.jpg"/>
          <p:cNvPicPr>
            <a:picLocks noChangeAspect="1"/>
          </p:cNvPicPr>
          <p:nvPr>
            <p:custDataLst>
              <p:tags r:id="rId3"/>
            </p:custDataLst>
          </p:nvPr>
        </p:nvPicPr>
        <p:blipFill>
          <a:blip r:embed="rId6" cstate="print"/>
          <a:stretch>
            <a:fillRect/>
          </a:stretch>
        </p:blipFill>
        <p:spPr bwMode="auto">
          <a:xfrm>
            <a:off x="5029200" y="1676400"/>
            <a:ext cx="2623779" cy="2531946"/>
          </a:xfrm>
          <a:prstGeom prst="roundRect">
            <a:avLst/>
          </a:prstGeom>
          <a:noFill/>
          <a:ln w="38100">
            <a:solidFill>
              <a:schemeClr val="bg2"/>
            </a:solidFill>
            <a:miter lim="800000"/>
            <a:headEnd/>
            <a:tailEnd/>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p:txBody>
          <a:bodyPr>
            <a:normAutofit/>
          </a:bodyPr>
          <a:lstStyle/>
          <a:p>
            <a:pPr algn="ctr"/>
            <a:r>
              <a:rPr lang="en-US" dirty="0" smtClean="0"/>
              <a:t>20</a:t>
            </a:r>
            <a:r>
              <a:rPr lang="en-US" baseline="30000" dirty="0" smtClean="0"/>
              <a:t>th</a:t>
            </a:r>
            <a:r>
              <a:rPr lang="en-US" dirty="0" smtClean="0"/>
              <a:t> Century </a:t>
            </a:r>
            <a:r>
              <a:rPr lang="en-US" dirty="0" err="1" smtClean="0"/>
              <a:t>Agroterrorism</a:t>
            </a:r>
            <a:endParaRPr lang="en-US" dirty="0"/>
          </a:p>
        </p:txBody>
      </p:sp>
      <p:sp>
        <p:nvSpPr>
          <p:cNvPr id="5" name="Content Placeholder 4"/>
          <p:cNvSpPr>
            <a:spLocks noGrp="1"/>
          </p:cNvSpPr>
          <p:nvPr>
            <p:ph sz="half" idx="1"/>
          </p:nvPr>
        </p:nvSpPr>
        <p:spPr>
          <a:xfrm>
            <a:off x="533400" y="1600200"/>
            <a:ext cx="3807434" cy="4267200"/>
          </a:xfrm>
        </p:spPr>
        <p:txBody>
          <a:bodyPr/>
          <a:lstStyle/>
          <a:p>
            <a:r>
              <a:rPr lang="en-US" dirty="0" smtClean="0"/>
              <a:t>Japan, WWII</a:t>
            </a:r>
          </a:p>
          <a:p>
            <a:pPr>
              <a:buNone/>
            </a:pPr>
            <a:endParaRPr lang="en-US" dirty="0" smtClean="0"/>
          </a:p>
          <a:p>
            <a:r>
              <a:rPr lang="en-US" dirty="0" smtClean="0"/>
              <a:t>Accused of using anthrax and </a:t>
            </a:r>
            <a:r>
              <a:rPr lang="en-US" dirty="0" err="1" smtClean="0"/>
              <a:t>rinderpest</a:t>
            </a:r>
            <a:r>
              <a:rPr lang="en-US" dirty="0" smtClean="0"/>
              <a:t> </a:t>
            </a:r>
          </a:p>
          <a:p>
            <a:pPr>
              <a:buNone/>
            </a:pPr>
            <a:endParaRPr lang="en-US" dirty="0" smtClean="0"/>
          </a:p>
          <a:p>
            <a:r>
              <a:rPr lang="en-US" dirty="0" err="1" smtClean="0"/>
              <a:t>Rinderpest</a:t>
            </a:r>
            <a:r>
              <a:rPr lang="en-US" dirty="0" smtClean="0"/>
              <a:t> virus is on the USDA select agent and toxin list</a:t>
            </a:r>
            <a:endParaRPr lang="en-US" dirty="0" smtClean="0"/>
          </a:p>
          <a:p>
            <a:pPr>
              <a:buNone/>
            </a:pPr>
            <a:endParaRPr lang="en-US" dirty="0" smtClean="0"/>
          </a:p>
        </p:txBody>
      </p:sp>
      <p:sp>
        <p:nvSpPr>
          <p:cNvPr id="8" name="TextBox 7"/>
          <p:cNvSpPr txBox="1"/>
          <p:nvPr/>
        </p:nvSpPr>
        <p:spPr>
          <a:xfrm>
            <a:off x="164041" y="6019800"/>
            <a:ext cx="8751359" cy="369332"/>
          </a:xfrm>
          <a:prstGeom prst="rect">
            <a:avLst/>
          </a:prstGeom>
          <a:noFill/>
        </p:spPr>
        <p:txBody>
          <a:bodyPr wrap="square" rtlCol="0">
            <a:spAutoFit/>
          </a:bodyPr>
          <a:lstStyle/>
          <a:p>
            <a:r>
              <a:rPr lang="en-US" dirty="0" smtClean="0"/>
              <a:t>Source of </a:t>
            </a:r>
            <a:r>
              <a:rPr lang="en-US" dirty="0" smtClean="0"/>
              <a:t>Photo: http://</a:t>
            </a:r>
            <a:r>
              <a:rPr lang="en-US" dirty="0" smtClean="0"/>
              <a:t>www.cvm.tamu.edu/fadr/Disease.aspx?DID=3400 </a:t>
            </a:r>
            <a:endParaRPr lang="en-US" dirty="0" smtClean="0"/>
          </a:p>
        </p:txBody>
      </p:sp>
      <p:pic>
        <p:nvPicPr>
          <p:cNvPr id="7" name="Content Placeholder 10" descr="stemrust_inset.jpg"/>
          <p:cNvPicPr>
            <a:picLocks noChangeAspect="1"/>
          </p:cNvPicPr>
          <p:nvPr>
            <p:custDataLst>
              <p:tags r:id="rId3"/>
            </p:custDataLst>
          </p:nvPr>
        </p:nvPicPr>
        <p:blipFill>
          <a:blip r:embed="rId6" cstate="print"/>
          <a:stretch>
            <a:fillRect/>
          </a:stretch>
        </p:blipFill>
        <p:spPr bwMode="auto">
          <a:xfrm>
            <a:off x="5029200" y="2069146"/>
            <a:ext cx="3187762" cy="2121853"/>
          </a:xfrm>
          <a:prstGeom prst="roundRect">
            <a:avLst/>
          </a:prstGeom>
          <a:noFill/>
          <a:ln w="38100">
            <a:solidFill>
              <a:schemeClr val="bg2"/>
            </a:solidFill>
            <a:miter lim="800000"/>
            <a:headEnd/>
            <a:tailEnd/>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p:txBody>
          <a:bodyPr>
            <a:normAutofit/>
          </a:bodyPr>
          <a:lstStyle/>
          <a:p>
            <a:pPr algn="ctr"/>
            <a:r>
              <a:rPr lang="en-US" dirty="0" smtClean="0"/>
              <a:t>20</a:t>
            </a:r>
            <a:r>
              <a:rPr lang="en-US" baseline="30000" dirty="0" smtClean="0"/>
              <a:t>th</a:t>
            </a:r>
            <a:r>
              <a:rPr lang="en-US" dirty="0" smtClean="0"/>
              <a:t> Century </a:t>
            </a:r>
            <a:r>
              <a:rPr lang="en-US" dirty="0" err="1" smtClean="0"/>
              <a:t>Agroterrorism</a:t>
            </a:r>
            <a:endParaRPr lang="en-US" dirty="0"/>
          </a:p>
        </p:txBody>
      </p:sp>
      <p:sp>
        <p:nvSpPr>
          <p:cNvPr id="5" name="Content Placeholder 4"/>
          <p:cNvSpPr>
            <a:spLocks noGrp="1"/>
          </p:cNvSpPr>
          <p:nvPr>
            <p:ph sz="half" idx="1"/>
          </p:nvPr>
        </p:nvSpPr>
        <p:spPr>
          <a:xfrm>
            <a:off x="533400" y="1600200"/>
            <a:ext cx="3807434" cy="4267200"/>
          </a:xfrm>
        </p:spPr>
        <p:txBody>
          <a:bodyPr/>
          <a:lstStyle/>
          <a:p>
            <a:r>
              <a:rPr lang="en-US" dirty="0" smtClean="0"/>
              <a:t>Germany, WWII</a:t>
            </a:r>
          </a:p>
          <a:p>
            <a:pPr>
              <a:buNone/>
            </a:pPr>
            <a:endParaRPr lang="en-US" dirty="0" smtClean="0"/>
          </a:p>
          <a:p>
            <a:r>
              <a:rPr lang="en-US" dirty="0" smtClean="0"/>
              <a:t>Accused of dropping cartons of Colorado Potato Beetle in Southern England</a:t>
            </a:r>
          </a:p>
          <a:p>
            <a:pPr>
              <a:buNone/>
            </a:pPr>
            <a:endParaRPr lang="en-US" dirty="0" smtClean="0"/>
          </a:p>
          <a:p>
            <a:pPr>
              <a:buNone/>
            </a:pPr>
            <a:endParaRPr lang="en-US" dirty="0" smtClean="0"/>
          </a:p>
        </p:txBody>
      </p:sp>
      <p:sp>
        <p:nvSpPr>
          <p:cNvPr id="8" name="TextBox 7"/>
          <p:cNvSpPr txBox="1"/>
          <p:nvPr/>
        </p:nvSpPr>
        <p:spPr>
          <a:xfrm>
            <a:off x="164041" y="6019800"/>
            <a:ext cx="8751359" cy="646331"/>
          </a:xfrm>
          <a:prstGeom prst="rect">
            <a:avLst/>
          </a:prstGeom>
          <a:noFill/>
        </p:spPr>
        <p:txBody>
          <a:bodyPr wrap="square" rtlCol="0">
            <a:spAutoFit/>
          </a:bodyPr>
          <a:lstStyle/>
          <a:p>
            <a:r>
              <a:rPr lang="en-US" dirty="0" smtClean="0"/>
              <a:t>Image of Colorado Potato Beetle, </a:t>
            </a:r>
            <a:r>
              <a:rPr lang="en-US" i="1" dirty="0" err="1" smtClean="0"/>
              <a:t>Leptinotarsa</a:t>
            </a:r>
            <a:r>
              <a:rPr lang="en-US" i="1" dirty="0" smtClean="0"/>
              <a:t> </a:t>
            </a:r>
            <a:r>
              <a:rPr lang="en-US" i="1" dirty="0" err="1" smtClean="0"/>
              <a:t>decemlineata</a:t>
            </a:r>
            <a:r>
              <a:rPr lang="en-US" dirty="0" smtClean="0"/>
              <a:t>, by David </a:t>
            </a:r>
            <a:r>
              <a:rPr lang="en-US" dirty="0" err="1" smtClean="0"/>
              <a:t>Cappaert</a:t>
            </a:r>
            <a:r>
              <a:rPr lang="en-US" dirty="0" smtClean="0"/>
              <a:t>, </a:t>
            </a:r>
          </a:p>
          <a:p>
            <a:r>
              <a:rPr lang="en-US" dirty="0" smtClean="0"/>
              <a:t>Michigan State University, http://www.bugwood.org/ Image No. 5178045 </a:t>
            </a:r>
            <a:endParaRPr lang="en-US" dirty="0" smtClean="0"/>
          </a:p>
        </p:txBody>
      </p:sp>
      <p:pic>
        <p:nvPicPr>
          <p:cNvPr id="7" name="Content Placeholder 10" descr="stemrust_inset.jpg"/>
          <p:cNvPicPr>
            <a:picLocks noChangeAspect="1"/>
          </p:cNvPicPr>
          <p:nvPr>
            <p:custDataLst>
              <p:tags r:id="rId3"/>
            </p:custDataLst>
          </p:nvPr>
        </p:nvPicPr>
        <p:blipFill>
          <a:blip r:embed="rId6" cstate="print"/>
          <a:stretch>
            <a:fillRect/>
          </a:stretch>
        </p:blipFill>
        <p:spPr bwMode="auto">
          <a:xfrm>
            <a:off x="5574587" y="2069146"/>
            <a:ext cx="2578813" cy="2609392"/>
          </a:xfrm>
          <a:prstGeom prst="roundRect">
            <a:avLst/>
          </a:prstGeom>
          <a:noFill/>
          <a:ln w="38100">
            <a:solidFill>
              <a:schemeClr val="bg2"/>
            </a:solidFill>
            <a:miter lim="800000"/>
            <a:headEnd/>
            <a:tailEnd/>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p:txBody>
          <a:bodyPr>
            <a:normAutofit/>
          </a:bodyPr>
          <a:lstStyle/>
          <a:p>
            <a:pPr algn="ctr"/>
            <a:r>
              <a:rPr lang="en-US" dirty="0" smtClean="0"/>
              <a:t>20</a:t>
            </a:r>
            <a:r>
              <a:rPr lang="en-US" baseline="30000" dirty="0" smtClean="0"/>
              <a:t>th</a:t>
            </a:r>
            <a:r>
              <a:rPr lang="en-US" dirty="0" smtClean="0"/>
              <a:t> Century </a:t>
            </a:r>
            <a:r>
              <a:rPr lang="en-US" dirty="0" err="1" smtClean="0"/>
              <a:t>Agroterrorism</a:t>
            </a:r>
            <a:endParaRPr lang="en-US" dirty="0"/>
          </a:p>
        </p:txBody>
      </p:sp>
      <p:sp>
        <p:nvSpPr>
          <p:cNvPr id="5" name="Content Placeholder 4"/>
          <p:cNvSpPr>
            <a:spLocks noGrp="1"/>
          </p:cNvSpPr>
          <p:nvPr>
            <p:ph sz="half" idx="1"/>
          </p:nvPr>
        </p:nvSpPr>
        <p:spPr>
          <a:xfrm>
            <a:off x="533400" y="1600200"/>
            <a:ext cx="3807434" cy="4267200"/>
          </a:xfrm>
        </p:spPr>
        <p:txBody>
          <a:bodyPr/>
          <a:lstStyle/>
          <a:p>
            <a:r>
              <a:rPr lang="en-US" dirty="0" smtClean="0"/>
              <a:t>1952</a:t>
            </a:r>
          </a:p>
          <a:p>
            <a:pPr>
              <a:buNone/>
            </a:pPr>
            <a:endParaRPr lang="en-US" dirty="0" smtClean="0"/>
          </a:p>
          <a:p>
            <a:r>
              <a:rPr lang="en-US" dirty="0" smtClean="0"/>
              <a:t>The Mau </a:t>
            </a:r>
            <a:r>
              <a:rPr lang="en-US" dirty="0" err="1" smtClean="0"/>
              <a:t>Mau</a:t>
            </a:r>
            <a:r>
              <a:rPr lang="en-US" dirty="0" smtClean="0"/>
              <a:t> killed 33 head of cattle in Kenya</a:t>
            </a:r>
          </a:p>
          <a:p>
            <a:pPr>
              <a:buNone/>
            </a:pPr>
            <a:endParaRPr lang="en-US" dirty="0" smtClean="0"/>
          </a:p>
          <a:p>
            <a:r>
              <a:rPr lang="en-US" dirty="0" smtClean="0"/>
              <a:t>African bush milk</a:t>
            </a:r>
          </a:p>
          <a:p>
            <a:pPr>
              <a:buNone/>
            </a:pPr>
            <a:endParaRPr lang="en-US" dirty="0" smtClean="0"/>
          </a:p>
          <a:p>
            <a:pPr>
              <a:buNone/>
            </a:pPr>
            <a:endParaRPr lang="en-US" dirty="0" smtClean="0"/>
          </a:p>
        </p:txBody>
      </p:sp>
      <p:sp>
        <p:nvSpPr>
          <p:cNvPr id="8" name="TextBox 7"/>
          <p:cNvSpPr txBox="1"/>
          <p:nvPr/>
        </p:nvSpPr>
        <p:spPr>
          <a:xfrm>
            <a:off x="164041" y="6019800"/>
            <a:ext cx="8751359" cy="923330"/>
          </a:xfrm>
          <a:prstGeom prst="rect">
            <a:avLst/>
          </a:prstGeom>
          <a:noFill/>
        </p:spPr>
        <p:txBody>
          <a:bodyPr wrap="square" rtlCol="0">
            <a:spAutoFit/>
          </a:bodyPr>
          <a:lstStyle/>
          <a:p>
            <a:r>
              <a:rPr lang="en-US" dirty="0" smtClean="0"/>
              <a:t>Photo Credit:  </a:t>
            </a:r>
            <a:r>
              <a:rPr lang="en-US" dirty="0" smtClean="0"/>
              <a:t>Scott Bauer, </a:t>
            </a:r>
            <a:r>
              <a:rPr lang="en-US" dirty="0" smtClean="0"/>
              <a:t>USDA ARS </a:t>
            </a:r>
          </a:p>
          <a:p>
            <a:r>
              <a:rPr lang="en-US" dirty="0" smtClean="0"/>
              <a:t>http://www.ars.usda.gov/is/graphics/photos</a:t>
            </a:r>
            <a:r>
              <a:rPr lang="en-US" dirty="0" smtClean="0"/>
              <a:t>/, </a:t>
            </a:r>
            <a:r>
              <a:rPr lang="en-US" dirty="0" smtClean="0"/>
              <a:t>Image No. </a:t>
            </a:r>
            <a:r>
              <a:rPr lang="en-US" dirty="0" smtClean="0"/>
              <a:t>K7686-7</a:t>
            </a:r>
            <a:endParaRPr lang="en-US" dirty="0" smtClean="0"/>
          </a:p>
          <a:p>
            <a:endParaRPr lang="en-US" dirty="0" smtClean="0"/>
          </a:p>
        </p:txBody>
      </p:sp>
      <p:pic>
        <p:nvPicPr>
          <p:cNvPr id="7" name="Content Placeholder 10" descr="stemrust_inset.jpg"/>
          <p:cNvPicPr>
            <a:picLocks noChangeAspect="1"/>
          </p:cNvPicPr>
          <p:nvPr>
            <p:custDataLst>
              <p:tags r:id="rId3"/>
            </p:custDataLst>
          </p:nvPr>
        </p:nvPicPr>
        <p:blipFill>
          <a:blip r:embed="rId6" cstate="print"/>
          <a:stretch>
            <a:fillRect/>
          </a:stretch>
        </p:blipFill>
        <p:spPr bwMode="auto">
          <a:xfrm>
            <a:off x="4912005" y="2057400"/>
            <a:ext cx="3469995" cy="2149158"/>
          </a:xfrm>
          <a:prstGeom prst="roundRect">
            <a:avLst/>
          </a:prstGeom>
          <a:noFill/>
          <a:ln w="38100">
            <a:solidFill>
              <a:schemeClr val="bg2"/>
            </a:solidFill>
            <a:miter lim="800000"/>
            <a:headEnd/>
            <a:tailEnd/>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p:txBody>
          <a:bodyPr>
            <a:normAutofit/>
          </a:bodyPr>
          <a:lstStyle/>
          <a:p>
            <a:pPr algn="ctr"/>
            <a:r>
              <a:rPr lang="en-US" dirty="0" smtClean="0"/>
              <a:t>20</a:t>
            </a:r>
            <a:r>
              <a:rPr lang="en-US" baseline="30000" dirty="0" smtClean="0"/>
              <a:t>th</a:t>
            </a:r>
            <a:r>
              <a:rPr lang="en-US" dirty="0" smtClean="0"/>
              <a:t> Century </a:t>
            </a:r>
            <a:r>
              <a:rPr lang="en-US" dirty="0" err="1" smtClean="0"/>
              <a:t>Agroterrorism</a:t>
            </a:r>
            <a:endParaRPr lang="en-US" dirty="0"/>
          </a:p>
        </p:txBody>
      </p:sp>
      <p:sp>
        <p:nvSpPr>
          <p:cNvPr id="5" name="Content Placeholder 4"/>
          <p:cNvSpPr>
            <a:spLocks noGrp="1"/>
          </p:cNvSpPr>
          <p:nvPr>
            <p:ph sz="half" idx="1"/>
          </p:nvPr>
        </p:nvSpPr>
        <p:spPr>
          <a:xfrm>
            <a:off x="533400" y="1600200"/>
            <a:ext cx="3807434" cy="4267200"/>
          </a:xfrm>
        </p:spPr>
        <p:txBody>
          <a:bodyPr/>
          <a:lstStyle/>
          <a:p>
            <a:r>
              <a:rPr lang="en-US" dirty="0" smtClean="0"/>
              <a:t>1978, Arab Revolutionary Council</a:t>
            </a:r>
          </a:p>
          <a:p>
            <a:pPr>
              <a:buNone/>
            </a:pPr>
            <a:endParaRPr lang="en-US" dirty="0" smtClean="0"/>
          </a:p>
          <a:p>
            <a:r>
              <a:rPr lang="en-US" dirty="0" smtClean="0"/>
              <a:t>Mercury to poison Israeli oranges</a:t>
            </a:r>
          </a:p>
          <a:p>
            <a:endParaRPr lang="en-US" dirty="0" smtClean="0"/>
          </a:p>
          <a:p>
            <a:r>
              <a:rPr lang="en-US" dirty="0" smtClean="0"/>
              <a:t>12 people injured, and a 40% reduction in exports</a:t>
            </a:r>
          </a:p>
          <a:p>
            <a:pPr>
              <a:buNone/>
            </a:pPr>
            <a:endParaRPr lang="en-US" dirty="0" smtClean="0"/>
          </a:p>
          <a:p>
            <a:pPr>
              <a:buNone/>
            </a:pPr>
            <a:endParaRPr lang="en-US" dirty="0" smtClean="0"/>
          </a:p>
        </p:txBody>
      </p:sp>
      <p:sp>
        <p:nvSpPr>
          <p:cNvPr id="8" name="TextBox 7"/>
          <p:cNvSpPr txBox="1"/>
          <p:nvPr/>
        </p:nvSpPr>
        <p:spPr>
          <a:xfrm>
            <a:off x="164041" y="6019800"/>
            <a:ext cx="8751359" cy="923330"/>
          </a:xfrm>
          <a:prstGeom prst="rect">
            <a:avLst/>
          </a:prstGeom>
          <a:noFill/>
        </p:spPr>
        <p:txBody>
          <a:bodyPr wrap="square" rtlCol="0">
            <a:spAutoFit/>
          </a:bodyPr>
          <a:lstStyle/>
          <a:p>
            <a:r>
              <a:rPr lang="en-US" dirty="0" smtClean="0"/>
              <a:t>Photo Credit:  </a:t>
            </a:r>
            <a:r>
              <a:rPr lang="en-US" dirty="0" smtClean="0"/>
              <a:t>USDA ARS Photo Gallery</a:t>
            </a:r>
            <a:endParaRPr lang="en-US" dirty="0" smtClean="0"/>
          </a:p>
          <a:p>
            <a:r>
              <a:rPr lang="en-US" dirty="0" smtClean="0"/>
              <a:t>http://www.ars.usda.gov/is/graphics/photos</a:t>
            </a:r>
            <a:r>
              <a:rPr lang="en-US" dirty="0" smtClean="0"/>
              <a:t>/, </a:t>
            </a:r>
            <a:r>
              <a:rPr lang="en-US" dirty="0" smtClean="0"/>
              <a:t>Image No. </a:t>
            </a:r>
            <a:r>
              <a:rPr lang="en-US" dirty="0" smtClean="0"/>
              <a:t>K3644-12</a:t>
            </a:r>
            <a:endParaRPr lang="en-US" dirty="0" smtClean="0"/>
          </a:p>
          <a:p>
            <a:endParaRPr lang="en-US" dirty="0" smtClean="0"/>
          </a:p>
        </p:txBody>
      </p:sp>
      <p:pic>
        <p:nvPicPr>
          <p:cNvPr id="7" name="Content Placeholder 10" descr="stemrust_inset.jpg"/>
          <p:cNvPicPr>
            <a:picLocks noChangeAspect="1"/>
          </p:cNvPicPr>
          <p:nvPr>
            <p:custDataLst>
              <p:tags r:id="rId3"/>
            </p:custDataLst>
          </p:nvPr>
        </p:nvPicPr>
        <p:blipFill>
          <a:blip r:embed="rId6" cstate="print"/>
          <a:stretch>
            <a:fillRect/>
          </a:stretch>
        </p:blipFill>
        <p:spPr bwMode="auto">
          <a:xfrm>
            <a:off x="5638800" y="2057400"/>
            <a:ext cx="2432856" cy="2743200"/>
          </a:xfrm>
          <a:prstGeom prst="roundRect">
            <a:avLst/>
          </a:prstGeom>
          <a:noFill/>
          <a:ln w="38100">
            <a:solidFill>
              <a:schemeClr val="bg2"/>
            </a:solidFill>
            <a:miter lim="800000"/>
            <a:headEnd/>
            <a:tailEnd/>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p:txBody>
          <a:bodyPr>
            <a:normAutofit/>
          </a:bodyPr>
          <a:lstStyle/>
          <a:p>
            <a:pPr algn="ctr"/>
            <a:r>
              <a:rPr lang="en-US" dirty="0" smtClean="0"/>
              <a:t>20</a:t>
            </a:r>
            <a:r>
              <a:rPr lang="en-US" baseline="30000" dirty="0" smtClean="0"/>
              <a:t>th</a:t>
            </a:r>
            <a:r>
              <a:rPr lang="en-US" dirty="0" smtClean="0"/>
              <a:t> Century </a:t>
            </a:r>
            <a:r>
              <a:rPr lang="en-US" dirty="0" err="1" smtClean="0"/>
              <a:t>Agroterrorism</a:t>
            </a:r>
            <a:endParaRPr lang="en-US" dirty="0"/>
          </a:p>
        </p:txBody>
      </p:sp>
      <p:sp>
        <p:nvSpPr>
          <p:cNvPr id="5" name="Content Placeholder 4"/>
          <p:cNvSpPr>
            <a:spLocks noGrp="1"/>
          </p:cNvSpPr>
          <p:nvPr>
            <p:ph sz="half" idx="1"/>
          </p:nvPr>
        </p:nvSpPr>
        <p:spPr>
          <a:xfrm>
            <a:off x="533400" y="1600200"/>
            <a:ext cx="3807434" cy="4267200"/>
          </a:xfrm>
        </p:spPr>
        <p:txBody>
          <a:bodyPr/>
          <a:lstStyle/>
          <a:p>
            <a:r>
              <a:rPr lang="en-US" dirty="0" smtClean="0"/>
              <a:t>1997, Israeli individuals in Gosh </a:t>
            </a:r>
            <a:r>
              <a:rPr lang="en-US" dirty="0" err="1" smtClean="0"/>
              <a:t>Etzion</a:t>
            </a:r>
            <a:endParaRPr lang="en-US" dirty="0" smtClean="0"/>
          </a:p>
          <a:p>
            <a:r>
              <a:rPr lang="en-US" dirty="0" smtClean="0"/>
              <a:t>Sprayed pesticides on grapevines in two Palestine villages</a:t>
            </a:r>
          </a:p>
          <a:p>
            <a:r>
              <a:rPr lang="en-US" dirty="0" smtClean="0"/>
              <a:t>~17,000 metric tons of grapes destroyed</a:t>
            </a:r>
            <a:endParaRPr lang="en-US" dirty="0" smtClean="0"/>
          </a:p>
          <a:p>
            <a:pPr>
              <a:buNone/>
            </a:pPr>
            <a:endParaRPr lang="en-US" dirty="0" smtClean="0"/>
          </a:p>
          <a:p>
            <a:pPr>
              <a:buNone/>
            </a:pPr>
            <a:endParaRPr lang="en-US" dirty="0" smtClean="0"/>
          </a:p>
        </p:txBody>
      </p:sp>
      <p:sp>
        <p:nvSpPr>
          <p:cNvPr id="8" name="TextBox 7"/>
          <p:cNvSpPr txBox="1"/>
          <p:nvPr/>
        </p:nvSpPr>
        <p:spPr>
          <a:xfrm>
            <a:off x="164041" y="6019800"/>
            <a:ext cx="8751359" cy="923330"/>
          </a:xfrm>
          <a:prstGeom prst="rect">
            <a:avLst/>
          </a:prstGeom>
          <a:noFill/>
        </p:spPr>
        <p:txBody>
          <a:bodyPr wrap="square" rtlCol="0">
            <a:spAutoFit/>
          </a:bodyPr>
          <a:lstStyle/>
          <a:p>
            <a:r>
              <a:rPr lang="en-US" dirty="0" smtClean="0"/>
              <a:t>Photo Credit:  </a:t>
            </a:r>
            <a:r>
              <a:rPr lang="en-US" dirty="0" smtClean="0"/>
              <a:t>USDA ARS Photo Gallery, Patrick </a:t>
            </a:r>
            <a:r>
              <a:rPr lang="en-US" dirty="0" err="1" smtClean="0"/>
              <a:t>Tregenza</a:t>
            </a:r>
            <a:endParaRPr lang="en-US" dirty="0" smtClean="0"/>
          </a:p>
          <a:p>
            <a:r>
              <a:rPr lang="en-US" dirty="0" smtClean="0"/>
              <a:t>http://www.ars.usda.gov/is/graphics/photos</a:t>
            </a:r>
            <a:r>
              <a:rPr lang="en-US" dirty="0" smtClean="0"/>
              <a:t>/, </a:t>
            </a:r>
            <a:r>
              <a:rPr lang="en-US" dirty="0" smtClean="0"/>
              <a:t>Image No. </a:t>
            </a:r>
            <a:r>
              <a:rPr lang="en-US" dirty="0" smtClean="0"/>
              <a:t>K5632-3</a:t>
            </a:r>
            <a:endParaRPr lang="en-US" dirty="0" smtClean="0"/>
          </a:p>
          <a:p>
            <a:endParaRPr lang="en-US" dirty="0" smtClean="0"/>
          </a:p>
        </p:txBody>
      </p:sp>
      <p:pic>
        <p:nvPicPr>
          <p:cNvPr id="7" name="Content Placeholder 10" descr="stemrust_inset.jpg"/>
          <p:cNvPicPr>
            <a:picLocks noChangeAspect="1"/>
          </p:cNvPicPr>
          <p:nvPr>
            <p:custDataLst>
              <p:tags r:id="rId3"/>
            </p:custDataLst>
          </p:nvPr>
        </p:nvPicPr>
        <p:blipFill>
          <a:blip r:embed="rId6" cstate="print"/>
          <a:stretch>
            <a:fillRect/>
          </a:stretch>
        </p:blipFill>
        <p:spPr bwMode="auto">
          <a:xfrm>
            <a:off x="5791200" y="1981200"/>
            <a:ext cx="2129304" cy="3199288"/>
          </a:xfrm>
          <a:prstGeom prst="roundRect">
            <a:avLst/>
          </a:prstGeom>
          <a:noFill/>
          <a:ln w="38100">
            <a:solidFill>
              <a:schemeClr val="bg2"/>
            </a:solidFill>
            <a:miter lim="800000"/>
            <a:headEnd/>
            <a:tailEnd/>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pPr algn="ctr"/>
            <a:r>
              <a:rPr lang="en-US" dirty="0" smtClean="0"/>
              <a:t>20</a:t>
            </a:r>
            <a:r>
              <a:rPr lang="en-US" baseline="30000" dirty="0" smtClean="0"/>
              <a:t>th</a:t>
            </a:r>
            <a:r>
              <a:rPr lang="en-US" dirty="0" smtClean="0"/>
              <a:t> Century Agricultural </a:t>
            </a:r>
            <a:r>
              <a:rPr lang="en-US" dirty="0" err="1" smtClean="0"/>
              <a:t>Bioweapons</a:t>
            </a:r>
            <a:r>
              <a:rPr lang="en-US" dirty="0" smtClean="0"/>
              <a:t> Programs</a:t>
            </a:r>
            <a:endParaRPr lang="en-US" dirty="0"/>
          </a:p>
        </p:txBody>
      </p:sp>
      <p:sp>
        <p:nvSpPr>
          <p:cNvPr id="3" name="Content Placeholder 2"/>
          <p:cNvSpPr>
            <a:spLocks noGrp="1"/>
          </p:cNvSpPr>
          <p:nvPr>
            <p:ph sz="half" idx="1"/>
          </p:nvPr>
        </p:nvSpPr>
        <p:spPr>
          <a:xfrm>
            <a:off x="457200" y="1417320"/>
            <a:ext cx="4038600" cy="4526280"/>
          </a:xfrm>
        </p:spPr>
        <p:txBody>
          <a:bodyPr/>
          <a:lstStyle/>
          <a:p>
            <a:pPr>
              <a:lnSpc>
                <a:spcPct val="150000"/>
              </a:lnSpc>
            </a:pPr>
            <a:r>
              <a:rPr lang="en-US" dirty="0" smtClean="0"/>
              <a:t>Canada, 1940s-1960s</a:t>
            </a:r>
          </a:p>
          <a:p>
            <a:pPr>
              <a:lnSpc>
                <a:spcPct val="150000"/>
              </a:lnSpc>
            </a:pPr>
            <a:r>
              <a:rPr lang="en-US" dirty="0" smtClean="0"/>
              <a:t>France, 1939-1972</a:t>
            </a:r>
          </a:p>
          <a:p>
            <a:pPr>
              <a:lnSpc>
                <a:spcPct val="150000"/>
              </a:lnSpc>
            </a:pPr>
            <a:r>
              <a:rPr lang="en-US" dirty="0" smtClean="0"/>
              <a:t>Former Soviet Union, 1935-1992</a:t>
            </a:r>
          </a:p>
          <a:p>
            <a:pPr>
              <a:lnSpc>
                <a:spcPct val="150000"/>
              </a:lnSpc>
            </a:pPr>
            <a:r>
              <a:rPr lang="en-US" dirty="0" smtClean="0"/>
              <a:t>Germany, 1915-1917</a:t>
            </a:r>
          </a:p>
          <a:p>
            <a:pPr>
              <a:lnSpc>
                <a:spcPct val="150000"/>
              </a:lnSpc>
            </a:pPr>
            <a:r>
              <a:rPr lang="en-US" dirty="0" smtClean="0"/>
              <a:t>Iraq, 1980s-unknown</a:t>
            </a:r>
          </a:p>
          <a:p>
            <a:pPr>
              <a:buNone/>
            </a:pPr>
            <a:endParaRPr lang="en-US" dirty="0"/>
          </a:p>
        </p:txBody>
      </p:sp>
      <p:sp>
        <p:nvSpPr>
          <p:cNvPr id="4" name="Content Placeholder 3"/>
          <p:cNvSpPr>
            <a:spLocks noGrp="1"/>
          </p:cNvSpPr>
          <p:nvPr>
            <p:ph sz="half" idx="2"/>
          </p:nvPr>
        </p:nvSpPr>
        <p:spPr>
          <a:xfrm>
            <a:off x="4648200" y="1371600"/>
            <a:ext cx="4038600" cy="4526280"/>
          </a:xfrm>
        </p:spPr>
        <p:txBody>
          <a:bodyPr/>
          <a:lstStyle/>
          <a:p>
            <a:pPr>
              <a:lnSpc>
                <a:spcPct val="150000"/>
              </a:lnSpc>
            </a:pPr>
            <a:r>
              <a:rPr lang="en-US" dirty="0" smtClean="0"/>
              <a:t>Japan, 1937-1945</a:t>
            </a:r>
          </a:p>
          <a:p>
            <a:pPr>
              <a:lnSpc>
                <a:spcPct val="150000"/>
              </a:lnSpc>
            </a:pPr>
            <a:r>
              <a:rPr lang="en-US" dirty="0" smtClean="0"/>
              <a:t>South Africa, </a:t>
            </a:r>
          </a:p>
          <a:p>
            <a:pPr>
              <a:lnSpc>
                <a:spcPct val="150000"/>
              </a:lnSpc>
              <a:buNone/>
            </a:pPr>
            <a:r>
              <a:rPr lang="en-US" dirty="0" smtClean="0"/>
              <a:t>   1980s 1993</a:t>
            </a:r>
          </a:p>
          <a:p>
            <a:pPr>
              <a:lnSpc>
                <a:spcPct val="150000"/>
              </a:lnSpc>
            </a:pPr>
            <a:r>
              <a:rPr lang="en-US" dirty="0" smtClean="0"/>
              <a:t>United Kingdom, 1937-1960s</a:t>
            </a:r>
          </a:p>
          <a:p>
            <a:pPr>
              <a:lnSpc>
                <a:spcPct val="150000"/>
              </a:lnSpc>
            </a:pPr>
            <a:r>
              <a:rPr lang="en-US" dirty="0" smtClean="0"/>
              <a:t>United States, </a:t>
            </a:r>
          </a:p>
          <a:p>
            <a:pPr>
              <a:lnSpc>
                <a:spcPct val="150000"/>
              </a:lnSpc>
              <a:buNone/>
            </a:pPr>
            <a:r>
              <a:rPr lang="en-US" dirty="0" smtClean="0"/>
              <a:t>   1943-1969</a:t>
            </a:r>
            <a:endParaRPr lang="en-US" dirty="0"/>
          </a:p>
        </p:txBody>
      </p:sp>
      <p:sp>
        <p:nvSpPr>
          <p:cNvPr id="5" name="TextBox 4"/>
          <p:cNvSpPr txBox="1"/>
          <p:nvPr/>
        </p:nvSpPr>
        <p:spPr>
          <a:xfrm>
            <a:off x="685800" y="6019800"/>
            <a:ext cx="7582140" cy="646331"/>
          </a:xfrm>
          <a:prstGeom prst="rect">
            <a:avLst/>
          </a:prstGeom>
          <a:noFill/>
        </p:spPr>
        <p:txBody>
          <a:bodyPr wrap="none" rtlCol="0">
            <a:spAutoFit/>
          </a:bodyPr>
          <a:lstStyle/>
          <a:p>
            <a:r>
              <a:rPr lang="en-US" dirty="0" smtClean="0"/>
              <a:t>Source of Information:  http://</a:t>
            </a:r>
            <a:r>
              <a:rPr lang="en-US" dirty="0" smtClean="0"/>
              <a:t>www.cidrap.umn.edu/cidrap/content/biosecurity/</a:t>
            </a:r>
          </a:p>
          <a:p>
            <a:r>
              <a:rPr lang="en-US" dirty="0" err="1" smtClean="0"/>
              <a:t>ag-biosec</a:t>
            </a:r>
            <a:r>
              <a:rPr lang="en-US" dirty="0" smtClean="0"/>
              <a:t>/</a:t>
            </a:r>
            <a:r>
              <a:rPr lang="en-US" dirty="0" err="1" smtClean="0"/>
              <a:t>biofacts</a:t>
            </a:r>
            <a:r>
              <a:rPr lang="en-US" dirty="0" smtClean="0"/>
              <a:t>/agbiooview.html  </a:t>
            </a:r>
            <a:endParaRPr lang="en-US" dirty="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6"/>
          <p:cNvSpPr>
            <a:spLocks noGrp="1"/>
          </p:cNvSpPr>
          <p:nvPr>
            <p:ph type="title"/>
            <p:custDataLst>
              <p:tags r:id="rId2"/>
            </p:custDataLst>
          </p:nvPr>
        </p:nvSpPr>
        <p:spPr>
          <a:xfrm>
            <a:off x="304800" y="270075"/>
            <a:ext cx="8229600" cy="1143000"/>
          </a:xfrm>
        </p:spPr>
        <p:txBody>
          <a:bodyPr/>
          <a:lstStyle/>
          <a:p>
            <a:pPr algn="ctr"/>
            <a:r>
              <a:rPr lang="en-US" dirty="0" smtClean="0">
                <a:ea typeface="ＭＳ Ｐゴシック" pitchFamily="-110" charset="-128"/>
              </a:rPr>
              <a:t>What are the Issues?</a:t>
            </a:r>
          </a:p>
        </p:txBody>
      </p:sp>
      <p:pic>
        <p:nvPicPr>
          <p:cNvPr id="3075" name="Content Placeholder 8" descr="0002156.jpg"/>
          <p:cNvPicPr>
            <a:picLocks noGrp="1" noChangeAspect="1"/>
          </p:cNvPicPr>
          <p:nvPr>
            <p:ph idx="1"/>
            <p:custDataLst>
              <p:tags r:id="rId3"/>
            </p:custDataLst>
          </p:nvPr>
        </p:nvPicPr>
        <p:blipFill>
          <a:blip r:embed="rId6" cstate="print"/>
          <a:stretch>
            <a:fillRect/>
          </a:stretch>
        </p:blipFill>
        <p:spPr>
          <a:xfrm>
            <a:off x="1066800" y="1524000"/>
            <a:ext cx="6643781" cy="4399660"/>
          </a:xfrm>
          <a:prstGeom prst="roundRect">
            <a:avLst/>
          </a:prstGeom>
          <a:ln w="38100">
            <a:solidFill>
              <a:schemeClr val="bg2"/>
            </a:solidFill>
          </a:ln>
          <a:effectLst>
            <a:outerShdw blurRad="292100" dist="139700" dir="2700000" algn="tl" rotWithShape="0">
              <a:srgbClr val="333333">
                <a:alpha val="65000"/>
              </a:srgbClr>
            </a:outerShdw>
          </a:effectLst>
        </p:spPr>
      </p:pic>
      <p:sp>
        <p:nvSpPr>
          <p:cNvPr id="3076" name="TextBox 9"/>
          <p:cNvSpPr txBox="1">
            <a:spLocks noChangeArrowheads="1"/>
          </p:cNvSpPr>
          <p:nvPr/>
        </p:nvSpPr>
        <p:spPr bwMode="auto">
          <a:xfrm>
            <a:off x="1044740" y="6066909"/>
            <a:ext cx="4237057" cy="430887"/>
          </a:xfrm>
          <a:prstGeom prst="rect">
            <a:avLst/>
          </a:prstGeom>
          <a:noFill/>
          <a:ln w="9525">
            <a:noFill/>
            <a:miter lim="800000"/>
            <a:headEnd/>
            <a:tailEnd/>
          </a:ln>
        </p:spPr>
        <p:txBody>
          <a:bodyPr wrap="none">
            <a:spAutoFit/>
          </a:bodyPr>
          <a:lstStyle/>
          <a:p>
            <a:r>
              <a:rPr lang="en-US" sz="1100" dirty="0"/>
              <a:t>Photo Credit:  </a:t>
            </a:r>
            <a:r>
              <a:rPr lang="en-US" sz="1100" dirty="0" smtClean="0"/>
              <a:t>Peggy Greg, USDA ARS </a:t>
            </a:r>
            <a:endParaRPr lang="en-US" sz="1100" dirty="0"/>
          </a:p>
          <a:p>
            <a:r>
              <a:rPr lang="en-US" sz="1100" dirty="0" smtClean="0"/>
              <a:t>http://www.ars.usda.gov/is/graphics/photos/ , </a:t>
            </a:r>
            <a:r>
              <a:rPr lang="en-US" sz="1100" dirty="0"/>
              <a:t>Image No. </a:t>
            </a:r>
            <a:r>
              <a:rPr lang="en-US" sz="1100" dirty="0" smtClean="0"/>
              <a:t>K9093-1</a:t>
            </a:r>
            <a:endParaRPr lang="en-US" sz="1100" dirty="0"/>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Additional Reference</a:t>
            </a:r>
            <a:endParaRPr lang="en-US" dirty="0"/>
          </a:p>
        </p:txBody>
      </p:sp>
      <p:sp>
        <p:nvSpPr>
          <p:cNvPr id="5" name="Content Placeholder 4"/>
          <p:cNvSpPr>
            <a:spLocks noGrp="1"/>
          </p:cNvSpPr>
          <p:nvPr>
            <p:ph idx="1"/>
          </p:nvPr>
        </p:nvSpPr>
        <p:spPr/>
        <p:txBody>
          <a:bodyPr/>
          <a:lstStyle/>
          <a:p>
            <a:r>
              <a:rPr lang="en-US" sz="2000" dirty="0" err="1" smtClean="0"/>
              <a:t>Gullino</a:t>
            </a:r>
            <a:r>
              <a:rPr lang="en-US" sz="2000" dirty="0" smtClean="0"/>
              <a:t>, M.L., J. Fletcher, and J.P. Stack.  Crop </a:t>
            </a:r>
            <a:r>
              <a:rPr lang="en-US" sz="2000" dirty="0" err="1" smtClean="0"/>
              <a:t>Biosecurity</a:t>
            </a:r>
            <a:r>
              <a:rPr lang="en-US" sz="2000" dirty="0" smtClean="0"/>
              <a:t>:  Definitions and Role in Food Safety and Food Security.  2008.  </a:t>
            </a:r>
            <a:r>
              <a:rPr lang="en-US" sz="2000" i="1" dirty="0" smtClean="0"/>
              <a:t>In </a:t>
            </a:r>
            <a:r>
              <a:rPr lang="en-US" sz="2000" dirty="0" smtClean="0"/>
              <a:t>Crop </a:t>
            </a:r>
            <a:r>
              <a:rPr lang="en-US" sz="2000" dirty="0" err="1" smtClean="0"/>
              <a:t>Biosecurity</a:t>
            </a:r>
            <a:r>
              <a:rPr lang="en-US" sz="2000" dirty="0" smtClean="0"/>
              <a:t>:  Assuring our Global Food Supply.  </a:t>
            </a:r>
            <a:r>
              <a:rPr lang="en-US" sz="2000" dirty="0" err="1" smtClean="0"/>
              <a:t>Gullino</a:t>
            </a:r>
            <a:r>
              <a:rPr lang="en-US" sz="2000" dirty="0" smtClean="0"/>
              <a:t>, M.L., J. Fletcher, A. </a:t>
            </a:r>
            <a:r>
              <a:rPr lang="en-US" sz="2000" dirty="0" err="1" smtClean="0"/>
              <a:t>Gamliel</a:t>
            </a:r>
            <a:r>
              <a:rPr lang="en-US" sz="2000" dirty="0" smtClean="0"/>
              <a:t>, J.P. Stack (</a:t>
            </a:r>
            <a:r>
              <a:rPr lang="en-US" sz="2000" dirty="0" err="1" smtClean="0"/>
              <a:t>eds</a:t>
            </a:r>
            <a:r>
              <a:rPr lang="en-US" sz="2000" dirty="0" smtClean="0"/>
              <a:t>).  Springer.   Pp. 1-10</a:t>
            </a:r>
            <a:r>
              <a:rPr lang="en-US" sz="2000" dirty="0" smtClean="0"/>
              <a:t>.</a:t>
            </a:r>
          </a:p>
          <a:p>
            <a:pPr>
              <a:buNone/>
            </a:pPr>
            <a:endParaRPr lang="en-US" sz="2000" dirty="0" smtClean="0"/>
          </a:p>
          <a:p>
            <a:r>
              <a:rPr lang="en-US" sz="2000" dirty="0" smtClean="0"/>
              <a:t>Center for Infectious Disease Research and Policy, University </a:t>
            </a:r>
            <a:r>
              <a:rPr lang="en-US" sz="2000" dirty="0" smtClean="0"/>
              <a:t>of Minnesota http://www.cidrap.umn.edu/cidrap/content/biosecurity/ag-biosec/biofacts/agbiooview.html</a:t>
            </a:r>
            <a:endParaRPr lang="en-US" sz="2000" dirty="0"/>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defRPr/>
            </a:pPr>
            <a:r>
              <a:rPr lang="en-US" dirty="0" smtClean="0"/>
              <a:t>Class Discussion Topics</a:t>
            </a:r>
            <a:endParaRPr lang="en-US" dirty="0"/>
          </a:p>
        </p:txBody>
      </p:sp>
      <p:sp>
        <p:nvSpPr>
          <p:cNvPr id="65539" name="Content Placeholder 2"/>
          <p:cNvSpPr>
            <a:spLocks noGrp="1"/>
          </p:cNvSpPr>
          <p:nvPr>
            <p:ph idx="1"/>
          </p:nvPr>
        </p:nvSpPr>
        <p:spPr/>
        <p:txBody>
          <a:bodyPr/>
          <a:lstStyle/>
          <a:p>
            <a:pPr>
              <a:buFont typeface="Wingdings 2" pitchFamily="18" charset="2"/>
              <a:buNone/>
            </a:pPr>
            <a:endParaRPr lang="en-US" sz="2000" dirty="0" smtClean="0"/>
          </a:p>
          <a:p>
            <a:r>
              <a:rPr lang="en-US" sz="2000" dirty="0" smtClean="0"/>
              <a:t>Which of the Select Agents discussed today (</a:t>
            </a:r>
            <a:r>
              <a:rPr lang="en-US" sz="2000" dirty="0" err="1" smtClean="0"/>
              <a:t>Ricin</a:t>
            </a:r>
            <a:r>
              <a:rPr lang="en-US" sz="2000" dirty="0" smtClean="0"/>
              <a:t>, Rift Valley Fever Virus, Bluetongue Virus, and Philippine Downy Mildew) poses the greatest </a:t>
            </a:r>
            <a:r>
              <a:rPr lang="en-US" sz="2000" dirty="0" err="1" smtClean="0"/>
              <a:t>biosecurity</a:t>
            </a:r>
            <a:r>
              <a:rPr lang="en-US" sz="2000" dirty="0" smtClean="0"/>
              <a:t> risk to the U.S.?  Why?</a:t>
            </a:r>
          </a:p>
          <a:p>
            <a:pPr>
              <a:buNone/>
            </a:pPr>
            <a:endParaRPr lang="en-US" sz="2000" dirty="0" smtClean="0"/>
          </a:p>
          <a:p>
            <a:r>
              <a:rPr lang="en-US" sz="2000" dirty="0" smtClean="0"/>
              <a:t>Who are the stakeholders in a </a:t>
            </a:r>
            <a:r>
              <a:rPr lang="en-US" sz="2000" dirty="0" err="1" smtClean="0"/>
              <a:t>biosecurity</a:t>
            </a:r>
            <a:r>
              <a:rPr lang="en-US" sz="2000" dirty="0" smtClean="0"/>
              <a:t> event?</a:t>
            </a:r>
          </a:p>
          <a:p>
            <a:pPr>
              <a:buNone/>
            </a:pPr>
            <a:endParaRPr lang="en-US" sz="2000" dirty="0" smtClean="0"/>
          </a:p>
          <a:p>
            <a:r>
              <a:rPr lang="en-US" sz="2000" dirty="0" smtClean="0"/>
              <a:t>In an editorial article by Graham and Talent entitled Bioterrorism:  Redefining Prevention (Source:  2009 Vol. 7, No. 2, </a:t>
            </a:r>
            <a:r>
              <a:rPr lang="en-US" sz="2000" dirty="0" err="1" smtClean="0"/>
              <a:t>Biosecurity</a:t>
            </a:r>
            <a:r>
              <a:rPr lang="en-US" sz="2000" dirty="0" smtClean="0"/>
              <a:t> and Bioterrorism:  </a:t>
            </a:r>
            <a:r>
              <a:rPr lang="en-US" sz="2000" dirty="0" err="1" smtClean="0"/>
              <a:t>Biodefense</a:t>
            </a:r>
            <a:r>
              <a:rPr lang="en-US" sz="2000" dirty="0" smtClean="0"/>
              <a:t> Strategy, Practice, and Science) state that “terrorists are more likely to obtain and use a biological weapon than a nuclear weapon”.  </a:t>
            </a:r>
            <a:r>
              <a:rPr lang="en-US" sz="2000" dirty="0" smtClean="0"/>
              <a:t>Do you agree or disagree with this statement?</a:t>
            </a:r>
            <a:endParaRPr lang="en-US" sz="2000" dirty="0" smtClean="0"/>
          </a:p>
          <a:p>
            <a:pPr>
              <a:buFont typeface="Wingdings 2" pitchFamily="18" charset="2"/>
              <a:buNone/>
            </a:pPr>
            <a:endParaRPr lang="en-US" sz="2000" dirty="0" smtClean="0"/>
          </a:p>
          <a:p>
            <a:pPr>
              <a:buFont typeface="Wingdings 2" pitchFamily="18" charset="2"/>
              <a:buNone/>
            </a:pPr>
            <a:endParaRPr lang="en-US" sz="2000" dirty="0" smtClean="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Did you Know?</a:t>
            </a:r>
            <a:endParaRPr lang="en-US" dirty="0"/>
          </a:p>
        </p:txBody>
      </p:sp>
      <p:sp>
        <p:nvSpPr>
          <p:cNvPr id="3" name="Content Placeholder 2"/>
          <p:cNvSpPr>
            <a:spLocks noGrp="1"/>
          </p:cNvSpPr>
          <p:nvPr>
            <p:ph idx="1"/>
          </p:nvPr>
        </p:nvSpPr>
        <p:spPr/>
        <p:txBody>
          <a:bodyPr/>
          <a:lstStyle/>
          <a:p>
            <a:r>
              <a:rPr lang="en-US" dirty="0" smtClean="0"/>
              <a:t>2002, agriculture industries contributed to 11% of the U.S. Gross Annual Domestic Product (GDP)</a:t>
            </a:r>
          </a:p>
          <a:p>
            <a:pPr>
              <a:buNone/>
            </a:pPr>
            <a:endParaRPr lang="en-US" dirty="0" smtClean="0"/>
          </a:p>
          <a:p>
            <a:r>
              <a:rPr lang="en-US" dirty="0" smtClean="0"/>
              <a:t>Value of $1.3 trillion dollars</a:t>
            </a:r>
          </a:p>
          <a:p>
            <a:pPr>
              <a:buNone/>
            </a:pPr>
            <a:endParaRPr lang="en-US" dirty="0" smtClean="0"/>
          </a:p>
          <a:p>
            <a:r>
              <a:rPr lang="en-US" dirty="0" smtClean="0"/>
              <a:t>Approximately 50% of all U.S. land is used for agriculture or forestry</a:t>
            </a:r>
            <a:endParaRPr lang="en-US"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custDataLst>
              <p:tags r:id="rId2"/>
            </p:custDataLst>
          </p:nvPr>
        </p:nvSpPr>
        <p:spPr/>
        <p:txBody>
          <a:bodyPr/>
          <a:lstStyle/>
          <a:p>
            <a:pPr algn="ctr" eaLnBrk="1" hangingPunct="1"/>
            <a:r>
              <a:rPr lang="en-US" dirty="0" smtClean="0">
                <a:ea typeface="ＭＳ Ｐゴシック" pitchFamily="-110" charset="-128"/>
              </a:rPr>
              <a:t>Did you Know?</a:t>
            </a:r>
          </a:p>
        </p:txBody>
      </p:sp>
      <p:pic>
        <p:nvPicPr>
          <p:cNvPr id="4099" name="Content Placeholder 3" descr="1265017.jpg"/>
          <p:cNvPicPr>
            <a:picLocks noGrp="1" noChangeAspect="1"/>
          </p:cNvPicPr>
          <p:nvPr>
            <p:ph sz="half" idx="1"/>
            <p:custDataLst>
              <p:tags r:id="rId3"/>
            </p:custDataLst>
          </p:nvPr>
        </p:nvPicPr>
        <p:blipFill>
          <a:blip r:embed="rId6" cstate="print"/>
          <a:stretch>
            <a:fillRect/>
          </a:stretch>
        </p:blipFill>
        <p:spPr>
          <a:xfrm>
            <a:off x="824127" y="1766063"/>
            <a:ext cx="4138604" cy="3103953"/>
          </a:xfrm>
          <a:prstGeom prst="roundRect">
            <a:avLst/>
          </a:prstGeom>
          <a:ln w="38100">
            <a:solidFill>
              <a:schemeClr val="bg2"/>
            </a:solidFill>
          </a:ln>
          <a:effectLst>
            <a:outerShdw blurRad="292100" dist="139700" dir="2700000" algn="tl" rotWithShape="0">
              <a:srgbClr val="333333">
                <a:alpha val="65000"/>
              </a:srgbClr>
            </a:outerShdw>
          </a:effectLst>
        </p:spPr>
      </p:pic>
      <p:sp>
        <p:nvSpPr>
          <p:cNvPr id="4100" name="Content Placeholder 5"/>
          <p:cNvSpPr>
            <a:spLocks noGrp="1"/>
          </p:cNvSpPr>
          <p:nvPr>
            <p:ph sz="half" idx="2"/>
          </p:nvPr>
        </p:nvSpPr>
        <p:spPr>
          <a:xfrm>
            <a:off x="5428533" y="1766063"/>
            <a:ext cx="3667241" cy="2960224"/>
          </a:xfrm>
        </p:spPr>
        <p:txBody>
          <a:bodyPr/>
          <a:lstStyle/>
          <a:p>
            <a:pPr>
              <a:buFont typeface="Calibri" pitchFamily="34" charset="0"/>
              <a:buChar char="•"/>
            </a:pPr>
            <a:r>
              <a:rPr lang="en-US" sz="2000" dirty="0" smtClean="0">
                <a:ea typeface="ＭＳ Ｐゴシック" pitchFamily="-110" charset="-128"/>
              </a:rPr>
              <a:t>2007:  First time in history that urban populations are larger than rural.</a:t>
            </a:r>
          </a:p>
          <a:p>
            <a:pPr>
              <a:buNone/>
            </a:pPr>
            <a:endParaRPr lang="en-US" sz="2000" dirty="0" smtClean="0">
              <a:ea typeface="ＭＳ Ｐゴシック" pitchFamily="-110" charset="-128"/>
            </a:endParaRPr>
          </a:p>
          <a:p>
            <a:pPr>
              <a:buFont typeface="Calibri" pitchFamily="34" charset="0"/>
              <a:buChar char="•"/>
            </a:pPr>
            <a:r>
              <a:rPr lang="en-US" sz="2000" dirty="0" smtClean="0">
                <a:ea typeface="ＭＳ Ｐゴシック" pitchFamily="-110" charset="-128"/>
              </a:rPr>
              <a:t>World population estimated at greater than 9 billion by 2050.</a:t>
            </a:r>
          </a:p>
          <a:p>
            <a:pPr>
              <a:buNone/>
            </a:pPr>
            <a:endParaRPr lang="en-US" sz="2000" dirty="0" smtClean="0">
              <a:ea typeface="ＭＳ Ｐゴシック" pitchFamily="-110" charset="-128"/>
            </a:endParaRPr>
          </a:p>
          <a:p>
            <a:pPr>
              <a:buFont typeface="Calibri" pitchFamily="34" charset="0"/>
              <a:buChar char="•"/>
            </a:pPr>
            <a:r>
              <a:rPr lang="en-US" sz="2000" dirty="0" smtClean="0">
                <a:ea typeface="ＭＳ Ｐゴシック" pitchFamily="-110" charset="-128"/>
              </a:rPr>
              <a:t>Global poverty alleviation is dependent upon agriculture. </a:t>
            </a:r>
          </a:p>
        </p:txBody>
      </p:sp>
      <p:sp>
        <p:nvSpPr>
          <p:cNvPr id="4101" name="TextBox 9"/>
          <p:cNvSpPr txBox="1">
            <a:spLocks noChangeArrowheads="1"/>
          </p:cNvSpPr>
          <p:nvPr/>
        </p:nvSpPr>
        <p:spPr bwMode="auto">
          <a:xfrm>
            <a:off x="214527" y="6230112"/>
            <a:ext cx="3459601" cy="430887"/>
          </a:xfrm>
          <a:prstGeom prst="rect">
            <a:avLst/>
          </a:prstGeom>
          <a:noFill/>
          <a:ln w="9525">
            <a:noFill/>
            <a:miter lim="800000"/>
            <a:headEnd/>
            <a:tailEnd/>
          </a:ln>
        </p:spPr>
        <p:txBody>
          <a:bodyPr wrap="none">
            <a:spAutoFit/>
          </a:bodyPr>
          <a:lstStyle/>
          <a:p>
            <a:r>
              <a:rPr lang="en-US" sz="1100" dirty="0"/>
              <a:t>Photo Credit:  </a:t>
            </a:r>
            <a:r>
              <a:rPr lang="en-US" sz="1100" dirty="0" smtClean="0"/>
              <a:t>Amanda Hodges, University of Florida</a:t>
            </a:r>
          </a:p>
          <a:p>
            <a:r>
              <a:rPr lang="en-US" sz="1100" dirty="0" smtClean="0"/>
              <a:t>Urbanization-Lagos, Nigeria</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381000" y="304800"/>
            <a:ext cx="8229600" cy="1143000"/>
          </a:xfrm>
        </p:spPr>
        <p:txBody>
          <a:bodyPr>
            <a:noAutofit/>
          </a:bodyPr>
          <a:lstStyle/>
          <a:p>
            <a:pPr algn="ctr">
              <a:defRPr/>
            </a:pPr>
            <a:r>
              <a:rPr lang="en-US" dirty="0" smtClean="0"/>
              <a:t>Did you Know?</a:t>
            </a:r>
            <a:endParaRPr lang="en-US" dirty="0"/>
          </a:p>
        </p:txBody>
      </p:sp>
      <p:pic>
        <p:nvPicPr>
          <p:cNvPr id="19459" name="Content Placeholder 6" descr="drosophila_fig_3.jpg"/>
          <p:cNvPicPr>
            <a:picLocks noGrp="1" noChangeAspect="1"/>
          </p:cNvPicPr>
          <p:nvPr>
            <p:ph idx="1"/>
            <p:custDataLst>
              <p:tags r:id="rId3"/>
            </p:custDataLst>
          </p:nvPr>
        </p:nvPicPr>
        <p:blipFill>
          <a:blip r:embed="rId7" cstate="print"/>
          <a:stretch>
            <a:fillRect/>
          </a:stretch>
        </p:blipFill>
        <p:spPr>
          <a:xfrm>
            <a:off x="762337" y="1973796"/>
            <a:ext cx="2137175" cy="3200400"/>
          </a:xfrm>
          <a:prstGeom prst="roundRect">
            <a:avLst/>
          </a:prstGeom>
          <a:ln w="38100">
            <a:solidFill>
              <a:schemeClr val="bg2"/>
            </a:solidFill>
          </a:ln>
          <a:effectLst>
            <a:outerShdw blurRad="292100" dist="139700" dir="2700000" algn="tl" rotWithShape="0">
              <a:srgbClr val="333333">
                <a:alpha val="65000"/>
              </a:srgbClr>
            </a:outerShdw>
          </a:effectLst>
        </p:spPr>
      </p:pic>
      <p:pic>
        <p:nvPicPr>
          <p:cNvPr id="19461" name="Content Placeholder 6" descr="drosophila_fig_1.jpg"/>
          <p:cNvPicPr>
            <a:picLocks noChangeAspect="1"/>
          </p:cNvPicPr>
          <p:nvPr>
            <p:custDataLst>
              <p:tags r:id="rId4"/>
            </p:custDataLst>
          </p:nvPr>
        </p:nvPicPr>
        <p:blipFill>
          <a:blip r:embed="rId8" cstate="print"/>
          <a:stretch>
            <a:fillRect/>
          </a:stretch>
        </p:blipFill>
        <p:spPr bwMode="auto">
          <a:xfrm>
            <a:off x="6198469" y="1973796"/>
            <a:ext cx="2331550" cy="3200400"/>
          </a:xfrm>
          <a:prstGeom prst="roundRect">
            <a:avLst/>
          </a:prstGeom>
          <a:ln w="38100">
            <a:solidFill>
              <a:schemeClr val="bg2"/>
            </a:solidFill>
          </a:ln>
          <a:effectLst>
            <a:outerShdw blurRad="292100" dist="139700" dir="2700000" algn="tl" rotWithShape="0">
              <a:srgbClr val="333333">
                <a:alpha val="65000"/>
              </a:srgbClr>
            </a:outerShdw>
          </a:effectLst>
        </p:spPr>
      </p:pic>
      <p:sp>
        <p:nvSpPr>
          <p:cNvPr id="6" name="Rectangle 5"/>
          <p:cNvSpPr/>
          <p:nvPr/>
        </p:nvSpPr>
        <p:spPr>
          <a:xfrm>
            <a:off x="1018032" y="5718048"/>
            <a:ext cx="4572000" cy="646331"/>
          </a:xfrm>
          <a:prstGeom prst="rect">
            <a:avLst/>
          </a:prstGeom>
        </p:spPr>
        <p:txBody>
          <a:bodyPr>
            <a:spAutoFit/>
          </a:bodyPr>
          <a:lstStyle/>
          <a:p>
            <a:r>
              <a:rPr lang="en-US" sz="1200" dirty="0" smtClean="0"/>
              <a:t>Photo Credit:  Image (left) Keith Weller, USDA ARS, Image No. k8339-3;  Image (right) Scott Bauer, USDA, ARS, Image No. k9455-1http://www.ars.usda.gov/is/graphics/photos/,</a:t>
            </a:r>
            <a:endParaRPr lang="en-US" sz="1200" dirty="0"/>
          </a:p>
        </p:txBody>
      </p:sp>
      <p:sp>
        <p:nvSpPr>
          <p:cNvPr id="8" name="Content Placeholder 5"/>
          <p:cNvSpPr txBox="1">
            <a:spLocks/>
          </p:cNvSpPr>
          <p:nvPr/>
        </p:nvSpPr>
        <p:spPr>
          <a:xfrm>
            <a:off x="3082392" y="2059140"/>
            <a:ext cx="2977032" cy="2960224"/>
          </a:xfrm>
          <a:prstGeom prst="rect">
            <a:avLst/>
          </a:prstGeom>
        </p:spPr>
        <p:txBody>
          <a:bodyPr/>
          <a:lstStyle/>
          <a:p>
            <a:pPr marL="342900" marR="0" lvl="0" indent="-342900" algn="l" defTabSz="457200" rtl="0" eaLnBrk="0" fontAlgn="base" latinLnBrk="0" hangingPunct="0">
              <a:lnSpc>
                <a:spcPct val="100000"/>
              </a:lnSpc>
              <a:spcBef>
                <a:spcPct val="20000"/>
              </a:spcBef>
              <a:spcAft>
                <a:spcPct val="0"/>
              </a:spcAft>
              <a:buClrTx/>
              <a:buSzTx/>
              <a:buFont typeface="Calibri" pitchFamily="34" charset="0"/>
              <a:buChar char="•"/>
              <a:tabLst/>
              <a:defRPr/>
            </a:pPr>
            <a:r>
              <a:rPr lang="en-US" sz="2000" dirty="0" smtClean="0">
                <a:latin typeface="+mn-lt"/>
                <a:cs typeface="ＭＳ Ｐゴシック" pitchFamily="33" charset="-128"/>
              </a:rPr>
              <a:t>Increased wealth results in a higher demand for diverse diets, including various meats, fruits, and vegetables.</a:t>
            </a:r>
            <a:endParaRPr kumimoji="0" lang="en-US" sz="2000" b="0" i="0" u="none" strike="noStrike" kern="1200" cap="none" spc="0" normalizeH="0" baseline="0" noProof="0" dirty="0" smtClean="0">
              <a:ln>
                <a:noFill/>
              </a:ln>
              <a:solidFill>
                <a:schemeClr val="tx1"/>
              </a:solidFill>
              <a:effectLst/>
              <a:uLnTx/>
              <a:uFillTx/>
              <a:latin typeface="+mn-lt"/>
              <a:ea typeface="ＭＳ Ｐゴシック" pitchFamily="-110" charset="-128"/>
              <a:cs typeface="ＭＳ Ｐゴシック" pitchFamily="33" charset="-128"/>
            </a:endParaRPr>
          </a:p>
          <a:p>
            <a:pPr marL="342900" marR="0" lvl="0" indent="-342900" algn="l" defTabSz="457200" rtl="0" eaLnBrk="0" fontAlgn="base" latinLnBrk="0" hangingPunct="0">
              <a:lnSpc>
                <a:spcPct val="100000"/>
              </a:lnSpc>
              <a:spcBef>
                <a:spcPct val="20000"/>
              </a:spcBef>
              <a:spcAft>
                <a:spcPct val="0"/>
              </a:spcAft>
              <a:buClrTx/>
              <a:buSzTx/>
              <a:buFont typeface="Arial" charset="0"/>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ＭＳ Ｐゴシック" pitchFamily="-110" charset="-128"/>
              <a:cs typeface="ＭＳ Ｐゴシック" pitchFamily="33" charset="-128"/>
            </a:endParaRPr>
          </a:p>
          <a:p>
            <a:pPr marL="342900" marR="0" lvl="0" indent="-342900" algn="l" defTabSz="457200" rtl="0" eaLnBrk="0" fontAlgn="base" latinLnBrk="0" hangingPunct="0">
              <a:lnSpc>
                <a:spcPct val="100000"/>
              </a:lnSpc>
              <a:spcBef>
                <a:spcPct val="20000"/>
              </a:spcBef>
              <a:spcAft>
                <a:spcPct val="0"/>
              </a:spcAft>
              <a:buClrTx/>
              <a:buSzTx/>
              <a:buFont typeface="Calibri" pitchFamily="34" charset="0"/>
              <a:buChar char="•"/>
              <a:tabLst/>
              <a:defRPr/>
            </a:pPr>
            <a:r>
              <a:rPr lang="en-US" sz="2000" noProof="0" dirty="0" smtClean="0">
                <a:latin typeface="+mn-lt"/>
                <a:cs typeface="ＭＳ Ｐゴシック" pitchFamily="33" charset="-128"/>
              </a:rPr>
              <a:t>Grain production uses less water.</a:t>
            </a:r>
            <a:endParaRPr kumimoji="0" lang="en-US" sz="2000" b="0" i="0" u="none" strike="noStrike" kern="1200" cap="none" spc="0" normalizeH="0" baseline="0" noProof="0" dirty="0" smtClean="0">
              <a:ln>
                <a:noFill/>
              </a:ln>
              <a:solidFill>
                <a:schemeClr val="tx1"/>
              </a:solidFill>
              <a:effectLst/>
              <a:uLnTx/>
              <a:uFillTx/>
              <a:latin typeface="+mn-lt"/>
              <a:ea typeface="ＭＳ Ｐゴシック" pitchFamily="-110" charset="-128"/>
              <a:cs typeface="ＭＳ Ｐゴシック" pitchFamily="33" charset="-128"/>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What are the Issues?</a:t>
            </a:r>
            <a:endParaRPr lang="en-US" dirty="0"/>
          </a:p>
        </p:txBody>
      </p:sp>
      <p:sp>
        <p:nvSpPr>
          <p:cNvPr id="3" name="Content Placeholder 2"/>
          <p:cNvSpPr>
            <a:spLocks noGrp="1"/>
          </p:cNvSpPr>
          <p:nvPr>
            <p:ph idx="1"/>
          </p:nvPr>
        </p:nvSpPr>
        <p:spPr/>
        <p:txBody>
          <a:bodyPr/>
          <a:lstStyle/>
          <a:p>
            <a:r>
              <a:rPr lang="en-US" dirty="0" smtClean="0"/>
              <a:t>Agricultural Productivity</a:t>
            </a:r>
          </a:p>
          <a:p>
            <a:r>
              <a:rPr lang="en-US" dirty="0" smtClean="0"/>
              <a:t>Consumer Cost and Demand</a:t>
            </a:r>
          </a:p>
          <a:p>
            <a:r>
              <a:rPr lang="en-US" dirty="0" smtClean="0"/>
              <a:t>Urbanization</a:t>
            </a:r>
          </a:p>
          <a:p>
            <a:r>
              <a:rPr lang="en-US" dirty="0" smtClean="0"/>
              <a:t>Market Value of Agricultural Commodities</a:t>
            </a:r>
          </a:p>
          <a:p>
            <a:r>
              <a:rPr lang="en-US" dirty="0" smtClean="0"/>
              <a:t>Food Security and Safety</a:t>
            </a:r>
          </a:p>
          <a:p>
            <a:r>
              <a:rPr lang="en-US" dirty="0" smtClean="0"/>
              <a:t>Water Use</a:t>
            </a:r>
          </a:p>
          <a:p>
            <a:r>
              <a:rPr lang="en-US" dirty="0" smtClean="0"/>
              <a:t>Minimizing environmental impact</a:t>
            </a:r>
          </a:p>
          <a:p>
            <a:endParaRPr lang="en-US" dirty="0" smtClean="0"/>
          </a:p>
          <a:p>
            <a:endParaRPr lang="en-US" dirty="0"/>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custDataLst>
              <p:tags r:id="rId2"/>
            </p:custDataLst>
          </p:nvPr>
        </p:nvSpPr>
        <p:spPr/>
        <p:txBody>
          <a:bodyPr>
            <a:normAutofit fontScale="90000"/>
          </a:bodyPr>
          <a:lstStyle/>
          <a:p>
            <a:pPr algn="ctr" eaLnBrk="1" hangingPunct="1"/>
            <a:r>
              <a:rPr lang="en-US" dirty="0" err="1" smtClean="0">
                <a:ea typeface="ＭＳ Ｐゴシック" pitchFamily="-110" charset="-128"/>
              </a:rPr>
              <a:t>Biosecurity</a:t>
            </a:r>
            <a:r>
              <a:rPr lang="en-US" dirty="0" smtClean="0">
                <a:ea typeface="ＭＳ Ｐゴシック" pitchFamily="-110" charset="-128"/>
              </a:rPr>
              <a:t>-</a:t>
            </a:r>
            <a:r>
              <a:rPr lang="en-US" dirty="0" smtClean="0">
                <a:ea typeface="ＭＳ Ｐゴシック" pitchFamily="-110" charset="-128"/>
              </a:rPr>
              <a:t/>
            </a:r>
            <a:br>
              <a:rPr lang="en-US" dirty="0" smtClean="0">
                <a:ea typeface="ＭＳ Ｐゴシック" pitchFamily="-110" charset="-128"/>
              </a:rPr>
            </a:br>
            <a:r>
              <a:rPr lang="en-US" dirty="0" smtClean="0">
                <a:ea typeface="ＭＳ Ｐゴシック" pitchFamily="-110" charset="-128"/>
              </a:rPr>
              <a:t>Is America’s Food Supply Safe?</a:t>
            </a:r>
          </a:p>
        </p:txBody>
      </p:sp>
      <p:pic>
        <p:nvPicPr>
          <p:cNvPr id="4099" name="Content Placeholder 3" descr="1265017.jpg"/>
          <p:cNvPicPr>
            <a:picLocks noGrp="1" noChangeAspect="1"/>
          </p:cNvPicPr>
          <p:nvPr>
            <p:ph sz="half" idx="1"/>
            <p:custDataLst>
              <p:tags r:id="rId3"/>
            </p:custDataLst>
          </p:nvPr>
        </p:nvPicPr>
        <p:blipFill>
          <a:blip r:embed="rId6" cstate="print"/>
          <a:stretch>
            <a:fillRect/>
          </a:stretch>
        </p:blipFill>
        <p:spPr>
          <a:xfrm>
            <a:off x="1226697" y="1619759"/>
            <a:ext cx="2641794" cy="3956099"/>
          </a:xfrm>
          <a:prstGeom prst="roundRect">
            <a:avLst/>
          </a:prstGeom>
          <a:ln w="38100">
            <a:solidFill>
              <a:schemeClr val="bg2"/>
            </a:solidFill>
          </a:ln>
          <a:effectLst>
            <a:outerShdw blurRad="292100" dist="139700" dir="2700000" algn="tl" rotWithShape="0">
              <a:srgbClr val="333333">
                <a:alpha val="65000"/>
              </a:srgbClr>
            </a:outerShdw>
          </a:effectLst>
        </p:spPr>
      </p:pic>
      <p:sp>
        <p:nvSpPr>
          <p:cNvPr id="4100" name="Content Placeholder 5"/>
          <p:cNvSpPr>
            <a:spLocks noGrp="1"/>
          </p:cNvSpPr>
          <p:nvPr>
            <p:ph sz="half" idx="2"/>
          </p:nvPr>
        </p:nvSpPr>
        <p:spPr>
          <a:xfrm>
            <a:off x="4909831" y="1846313"/>
            <a:ext cx="3667241" cy="4239447"/>
          </a:xfrm>
        </p:spPr>
        <p:txBody>
          <a:bodyPr/>
          <a:lstStyle/>
          <a:p>
            <a:pPr>
              <a:buFont typeface="Calibri" pitchFamily="34" charset="0"/>
              <a:buChar char="•"/>
            </a:pPr>
            <a:endParaRPr lang="en-US" sz="2000" dirty="0" smtClean="0">
              <a:ea typeface="ＭＳ Ｐゴシック" pitchFamily="-110" charset="-128"/>
            </a:endParaRPr>
          </a:p>
          <a:p>
            <a:pPr>
              <a:buFont typeface="Calibri" pitchFamily="34" charset="0"/>
              <a:buChar char="•"/>
            </a:pPr>
            <a:r>
              <a:rPr lang="en-US" sz="2000" dirty="0" smtClean="0">
                <a:ea typeface="ＭＳ Ｐゴシック" pitchFamily="-110" charset="-128"/>
              </a:rPr>
              <a:t>Related to U.S. and international agricultural production issues.</a:t>
            </a:r>
          </a:p>
          <a:p>
            <a:pPr>
              <a:buNone/>
            </a:pPr>
            <a:endParaRPr lang="en-US" sz="2000" dirty="0" smtClean="0">
              <a:ea typeface="ＭＳ Ｐゴシック" pitchFamily="-110" charset="-128"/>
            </a:endParaRPr>
          </a:p>
          <a:p>
            <a:pPr>
              <a:buFont typeface="Calibri" pitchFamily="34" charset="0"/>
              <a:buChar char="•"/>
            </a:pPr>
            <a:r>
              <a:rPr lang="en-US" sz="2000" dirty="0" smtClean="0">
                <a:ea typeface="ＭＳ Ｐゴシック" pitchFamily="-110" charset="-128"/>
              </a:rPr>
              <a:t>Economic and social impacts of a plant-production based bioterrorism attack would be devastating.</a:t>
            </a:r>
          </a:p>
        </p:txBody>
      </p:sp>
      <p:sp>
        <p:nvSpPr>
          <p:cNvPr id="4101" name="TextBox 9"/>
          <p:cNvSpPr txBox="1">
            <a:spLocks noChangeArrowheads="1"/>
          </p:cNvSpPr>
          <p:nvPr/>
        </p:nvSpPr>
        <p:spPr bwMode="auto">
          <a:xfrm>
            <a:off x="526650" y="6085760"/>
            <a:ext cx="4174541" cy="430887"/>
          </a:xfrm>
          <a:prstGeom prst="rect">
            <a:avLst/>
          </a:prstGeom>
          <a:noFill/>
          <a:ln w="9525">
            <a:noFill/>
            <a:miter lim="800000"/>
            <a:headEnd/>
            <a:tailEnd/>
          </a:ln>
        </p:spPr>
        <p:txBody>
          <a:bodyPr wrap="none">
            <a:spAutoFit/>
          </a:bodyPr>
          <a:lstStyle/>
          <a:p>
            <a:r>
              <a:rPr lang="en-US" sz="1100" dirty="0"/>
              <a:t>Photo Credit:  </a:t>
            </a:r>
            <a:r>
              <a:rPr lang="en-US" sz="1100" dirty="0" smtClean="0"/>
              <a:t>Scott Bauer, </a:t>
            </a:r>
            <a:r>
              <a:rPr lang="en-US" sz="1100" dirty="0"/>
              <a:t>USDA </a:t>
            </a:r>
            <a:r>
              <a:rPr lang="en-US" sz="1100" dirty="0" smtClean="0"/>
              <a:t>ARS</a:t>
            </a:r>
          </a:p>
          <a:p>
            <a:r>
              <a:rPr lang="en-US" sz="1100" dirty="0" smtClean="0"/>
              <a:t>http://www.ars.usda.gov/is/graphics/photos/, </a:t>
            </a:r>
            <a:r>
              <a:rPr lang="en-US" sz="1100" dirty="0"/>
              <a:t>Image No. </a:t>
            </a:r>
            <a:r>
              <a:rPr lang="en-US" sz="1100" dirty="0" smtClean="0"/>
              <a:t>k8991-1</a:t>
            </a:r>
            <a:endParaRPr lang="en-US" sz="1100" dirty="0"/>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MMPROD_UIDATA" val="&lt;database version=&quot;7.0&quot;&gt;&lt;object type=&quot;1&quot; unique_id=&quot;10001&quot;&gt;&lt;property id=&quot;20141&quot; value=&quot;Lecture_2_August 30, 2010&quot;/&gt;&lt;property id=&quot;20148&quot; value=&quot;5&quot;/&gt;&lt;property id=&quot;20184&quot; value=&quot;7&quot;/&gt;&lt;property id=&quot;20224&quot; value=&quot;C:\Users\achodges\Desktop\ALS 4161, Testing Uploads\New folder&quot;/&gt;&lt;property id=&quot;20250&quot; value=&quot;0&quot;/&gt;&lt;property id=&quot;20251&quot; value=&quot;0&quot;/&gt;&lt;property id=&quot;20259&quot; value=&quot;0&quot;/&gt;&lt;object type=&quot;2&quot; unique_id=&quot;10002&quot;&gt;&lt;object type=&quot;3&quot; unique_id=&quot;33739&quot;&gt;&lt;property id=&quot;20148&quot; value=&quot;5&quot;/&gt;&lt;property id=&quot;20300&quot; value=&quot;Slide 15 - &amp;quot;Introductory Terminology&amp;quot;&quot;/&gt;&lt;property id=&quot;20307&quot; value=&quot;564&quot;/&gt;&lt;property id=&quot;20309&quot; value=&quot;-1&quot;/&gt;&lt;/object&gt;&lt;object type=&quot;3&quot; unique_id=&quot;33740&quot;&gt;&lt;property id=&quot;20148&quot; value=&quot;5&quot;/&gt;&lt;property id=&quot;20300&quot; value=&quot;Slide 16 - &amp;quot;Introductory Terminology&amp;quot;&quot;/&gt;&lt;property id=&quot;20307&quot; value=&quot;565&quot;/&gt;&lt;property id=&quot;20309&quot; value=&quot;-1&quot;/&gt;&lt;/object&gt;&lt;object type=&quot;3&quot; unique_id=&quot;33783&quot;&gt;&lt;property id=&quot;20148&quot; value=&quot;5&quot;/&gt;&lt;property id=&quot;20300&quot; value=&quot;Slide 14 - &amp;quot;Objectives&amp;quot;&quot;/&gt;&lt;property id=&quot;20307&quot; value=&quot;567&quot;/&gt;&lt;property id=&quot;20309&quot; value=&quot;-1&quot;/&gt;&lt;/object&gt;&lt;object type=&quot;3&quot; unique_id=&quot;33889&quot;&gt;&lt;property id=&quot;20148&quot; value=&quot;5&quot;/&gt;&lt;property id=&quot;20300&quot; value=&quot;Slide 17 - &amp;quot;Introductory Terminology&amp;quot;&quot;/&gt;&lt;property id=&quot;20307&quot; value=&quot;568&quot;/&gt;&lt;property id=&quot;20309&quot; value=&quot;-1&quot;/&gt;&lt;/object&gt;&lt;object type=&quot;3&quot; unique_id=&quot;35660&quot;&gt;&lt;property id=&quot;20148&quot; value=&quot;5&quot;/&gt;&lt;property id=&quot;20300&quot; value=&quot;Slide 41 - &amp;quot;Class Discussion Topics&amp;quot;&quot;/&gt;&lt;property id=&quot;20307&quot; value=&quot;600&quot;/&gt;&lt;property id=&quot;20309&quot; value=&quot;-1&quot;/&gt;&lt;/object&gt;&lt;object type=&quot;3&quot; unique_id=&quot;36309&quot;&gt;&lt;property id=&quot;20148&quot; value=&quot;5&quot;/&gt;&lt;property id=&quot;20300&quot; value=&quot;Slide 19 - &amp;quot;Introductory Terminology&amp;quot;&quot;/&gt;&lt;property id=&quot;20307&quot; value=&quot;601&quot;/&gt;&lt;property id=&quot;20309&quot; value=&quot;-1&quot;/&gt;&lt;/object&gt;&lt;object type=&quot;3&quot; unique_id=&quot;36310&quot;&gt;&lt;property id=&quot;20148&quot; value=&quot;5&quot;/&gt;&lt;property id=&quot;20300&quot; value=&quot;Slide 20 - &amp;quot;Introductory Terminology&amp;quot;&quot;/&gt;&lt;property id=&quot;20307&quot; value=&quot;602&quot;/&gt;&lt;property id=&quot;20309&quot; value=&quot;-1&quot;/&gt;&lt;/object&gt;&lt;object type=&quot;3&quot; unique_id=&quot;36311&quot;&gt;&lt;property id=&quot;20148&quot; value=&quot;5&quot;/&gt;&lt;property id=&quot;20300&quot; value=&quot;Slide 21 - &amp;quot;Introductory Terminology&amp;quot;&quot;/&gt;&lt;property id=&quot;20307&quot; value=&quot;603&quot;/&gt;&lt;property id=&quot;20309&quot; value=&quot;-1&quot;/&gt;&lt;/object&gt;&lt;object type=&quot;3&quot; unique_id=&quot;36313&quot;&gt;&lt;property id=&quot;20148&quot; value=&quot;5&quot;/&gt;&lt;property id=&quot;20300&quot; value=&quot;Slide 18 - &amp;quot;Acronyms &amp;quot;&quot;/&gt;&lt;property id=&quot;20307&quot; value=&quot;605&quot;/&gt;&lt;property id=&quot;20309&quot; value=&quot;-1&quot;/&gt;&lt;/object&gt;&lt;object type=&quot;3&quot; unique_id=&quot;42004&quot;&gt;&lt;property id=&quot;20148&quot; value=&quot;5&quot;/&gt;&lt;property id=&quot;20300&quot; value=&quot;Slide 1 - &amp;quot;What is Biosecurity? &amp;quot;&quot;/&gt;&lt;property id=&quot;20307&quot; value=&quot;635&quot;/&gt;&lt;property id=&quot;20309&quot; value=&quot;-1&quot;/&gt;&lt;/object&gt;&lt;object type=&quot;3&quot; unique_id=&quot;42005&quot;&gt;&lt;property id=&quot;20148&quot; value=&quot;5&quot;/&gt;&lt;property id=&quot;20300&quot; value=&quot;Slide 23 - &amp;quot;Ricin&amp;quot;&quot;/&gt;&lt;property id=&quot;20307&quot; value=&quot;636&quot;/&gt;&lt;property id=&quot;20309&quot; value=&quot;-1&quot;/&gt;&lt;/object&gt;&lt;object type=&quot;3&quot; unique_id=&quot;42006&quot;&gt;&lt;property id=&quot;20148&quot; value=&quot;5&quot;/&gt;&lt;property id=&quot;20300&quot; value=&quot;Slide 24 - &amp;quot;Ricin Symptoms&amp;quot;&quot;/&gt;&lt;property id=&quot;20307&quot; value=&quot;637&quot;/&gt;&lt;property id=&quot;20309&quot; value=&quot;-1&quot;/&gt;&lt;/object&gt;&lt;object type=&quot;3&quot; unique_id=&quot;42008&quot;&gt;&lt;property id=&quot;20148&quot; value=&quot;5&quot;/&gt;&lt;property id=&quot;20300&quot; value=&quot;Slide 22 - &amp;quot;HHS Only Select Agents &amp;#x0D;&amp;#x0A;and Toxins&amp;quot;&quot;/&gt;&lt;property id=&quot;20307&quot; value=&quot;639&quot;/&gt;&lt;property id=&quot;20309&quot; value=&quot;-1&quot;/&gt;&lt;/object&gt;&lt;object type=&quot;3&quot; unique_id=&quot;42009&quot;&gt;&lt;property id=&quot;20148&quot; value=&quot;5&quot;/&gt;&lt;property id=&quot;20300&quot; value=&quot;Slide 32 - &amp;quot;Philippine Downy Mildew,&amp;#x0D;&amp;#x0A;Peronosclerospora philippinensis&amp;quot;&quot;/&gt;&lt;property id=&quot;20307&quot; value=&quot;640&quot;/&gt;&lt;property id=&quot;20309&quot; value=&quot;-1&quot;/&gt;&lt;/object&gt;&lt;object type=&quot;3&quot; unique_id=&quot;42010&quot;&gt;&lt;property id=&quot;20148&quot; value=&quot;5&quot;/&gt;&lt;property id=&quot;20300&quot; value=&quot;Slide 26 - &amp;quot;Rift Valley Fever Virus (RVF)&amp;quot;&quot;/&gt;&lt;property id=&quot;20307&quot; value=&quot;641&quot;/&gt;&lt;property id=&quot;20309&quot; value=&quot;-1&quot;/&gt;&lt;/object&gt;&lt;object type=&quot;3&quot; unique_id=&quot;42011&quot;&gt;&lt;property id=&quot;20148&quot; value=&quot;5&quot;/&gt;&lt;property id=&quot;20300&quot; value=&quot;Slide 27 - &amp;quot;Rift Valley Fever Virus (RVF)&amp;quot;&quot;/&gt;&lt;property id=&quot;20307&quot; value=&quot;642&quot;/&gt;&lt;property id=&quot;20309&quot; value=&quot;-1&quot;/&gt;&lt;/object&gt;&lt;object type=&quot;3&quot; unique_id=&quot;42012&quot;&gt;&lt;property id=&quot;20148&quot; value=&quot;5&quot;/&gt;&lt;property id=&quot;20300&quot; value=&quot;Slide 28 - &amp;quot;Rift Valley Fever Virus (RVF)&amp;quot;&quot;/&gt;&lt;property id=&quot;20307&quot; value=&quot;643&quot;/&gt;&lt;property id=&quot;20309&quot; value=&quot;-1&quot;/&gt;&lt;/object&gt;&lt;object type=&quot;3&quot; unique_id=&quot;42014&quot;&gt;&lt;property id=&quot;20148&quot; value=&quot;5&quot;/&gt;&lt;property id=&quot;20300&quot; value=&quot;Slide 25 - &amp;quot;Overlap Select Agents and Toxins&amp;quot;&quot;/&gt;&lt;property id=&quot;20307&quot; value=&quot;645&quot;/&gt;&lt;property id=&quot;20309&quot; value=&quot;-1&quot;/&gt;&lt;/object&gt;&lt;object type=&quot;3&quot; unique_id=&quot;42541&quot;&gt;&lt;property id=&quot;20148&quot; value=&quot;5&quot;/&gt;&lt;property id=&quot;20300&quot; value=&quot;Slide 2 - &amp;quot;What are the Issues?&amp;quot;&quot;/&gt;&lt;property id=&quot;20307&quot; value=&quot;651&quot;/&gt;&lt;property id=&quot;20309&quot; value=&quot;-1&quot;/&gt;&lt;/object&gt;&lt;object type=&quot;3&quot; unique_id=&quot;42542&quot;&gt;&lt;property id=&quot;20148&quot; value=&quot;5&quot;/&gt;&lt;property id=&quot;20300&quot; value=&quot;Slide 3 - &amp;quot;What are the Issues?&amp;quot;&quot;/&gt;&lt;property id=&quot;20307&quot; value=&quot;652&quot;/&gt;&lt;property id=&quot;20309&quot; value=&quot;-1&quot;/&gt;&lt;/object&gt;&lt;object type=&quot;3&quot; unique_id=&quot;42543&quot;&gt;&lt;property id=&quot;20148&quot; value=&quot;5&quot;/&gt;&lt;property id=&quot;20300&quot; value=&quot;Slide 4 - &amp;quot;What are the Issues?&amp;quot;&quot;/&gt;&lt;property id=&quot;20307&quot; value=&quot;655&quot;/&gt;&lt;property id=&quot;20309&quot; value=&quot;-1&quot;/&gt;&lt;/object&gt;&lt;object type=&quot;3&quot; unique_id=&quot;42544&quot;&gt;&lt;property id=&quot;20148&quot; value=&quot;5&quot;/&gt;&lt;property id=&quot;20300&quot; value=&quot;Slide 6 - &amp;quot;Did you Know?&amp;quot;&quot;/&gt;&lt;property id=&quot;20307&quot; value=&quot;656&quot;/&gt;&lt;property id=&quot;20309&quot; value=&quot;-1&quot;/&gt;&lt;/object&gt;&lt;object type=&quot;3&quot; unique_id=&quot;42545&quot;&gt;&lt;property id=&quot;20148&quot; value=&quot;5&quot;/&gt;&lt;property id=&quot;20300&quot; value=&quot;Slide 7 - &amp;quot;Did you Know?&amp;quot;&quot;/&gt;&lt;property id=&quot;20307&quot; value=&quot;657&quot;/&gt;&lt;property id=&quot;20309&quot; value=&quot;-1&quot;/&gt;&lt;/object&gt;&lt;object type=&quot;3&quot; unique_id=&quot;42546&quot;&gt;&lt;property id=&quot;20148&quot; value=&quot;5&quot;/&gt;&lt;property id=&quot;20300&quot; value=&quot;Slide 8 - &amp;quot;What are the Issues?&amp;quot;&quot;/&gt;&lt;property id=&quot;20307&quot; value=&quot;658&quot;/&gt;&lt;property id=&quot;20309&quot; value=&quot;-1&quot;/&gt;&lt;/object&gt;&lt;object type=&quot;3&quot; unique_id=&quot;42547&quot;&gt;&lt;property id=&quot;20148&quot; value=&quot;5&quot;/&gt;&lt;property id=&quot;20300&quot; value=&quot;Slide 9 - &amp;quot;Biosecurity-&amp;#x0D;&amp;#x0A;Is America’s Food Supply Safe?&amp;quot;&quot;/&gt;&lt;property id=&quot;20307&quot; value=&quot;659&quot;/&gt;&lt;property id=&quot;20309&quot; value=&quot;-1&quot;/&gt;&lt;/object&gt;&lt;object type=&quot;3&quot; unique_id=&quot;42548&quot;&gt;&lt;property id=&quot;20148&quot; value=&quot;5&quot;/&gt;&lt;property id=&quot;20300&quot; value=&quot;Slide 29 - &amp;quot;USDA APHIS VS Select Agents and Toxins&amp;quot;&quot;/&gt;&lt;property id=&quot;20307&quot; value=&quot;646&quot;/&gt;&lt;property id=&quot;20309&quot; value=&quot;-1&quot;/&gt;&lt;/object&gt;&lt;object type=&quot;3&quot; unique_id=&quot;42549&quot;&gt;&lt;property id=&quot;20148&quot; value=&quot;5&quot;/&gt;&lt;property id=&quot;20300&quot; value=&quot;Slide 30 - &amp;quot;Bluetongue Virus&amp;quot;&quot;/&gt;&lt;property id=&quot;20307&quot; value=&quot;647&quot;/&gt;&lt;property id=&quot;20309&quot; value=&quot;-1&quot;/&gt;&lt;/object&gt;&lt;object type=&quot;3&quot; unique_id=&quot;42550&quot;&gt;&lt;property id=&quot;20148&quot; value=&quot;5&quot;/&gt;&lt;property id=&quot;20300&quot; value=&quot;Slide 31 - &amp;quot;USDA APHIS PPQ Select Agents and Toxins&amp;quot;&quot;/&gt;&lt;property id=&quot;20307&quot; value=&quot;648&quot;/&gt;&lt;property id=&quot;20309&quot; value=&quot;-1&quot;/&gt;&lt;/object&gt;&lt;object type=&quot;3&quot; unique_id=&quot;42551&quot;&gt;&lt;property id=&quot;20148&quot; value=&quot;5&quot;/&gt;&lt;property id=&quot;20300&quot; value=&quot;Slide 39 - &amp;quot;20th Century Agricultural Bioweapons Programs&amp;quot;&quot;/&gt;&lt;property id=&quot;20307&quot; value=&quot;649&quot;/&gt;&lt;property id=&quot;20309&quot; value=&quot;-1&quot;/&gt;&lt;/object&gt;&lt;object type=&quot;3&quot; unique_id=&quot;42552&quot;&gt;&lt;property id=&quot;20148&quot; value=&quot;5&quot;/&gt;&lt;property id=&quot;20300&quot; value=&quot;Slide 40 - &amp;quot;Additional Reference&amp;quot;&quot;/&gt;&lt;property id=&quot;20307&quot; value=&quot;650&quot;/&gt;&lt;property id=&quot;20309&quot; value=&quot;-1&quot;/&gt;&lt;/object&gt;&lt;object type=&quot;3&quot; unique_id=&quot;42915&quot;&gt;&lt;property id=&quot;20148&quot; value=&quot;5&quot;/&gt;&lt;property id=&quot;20300&quot; value=&quot;Slide 10 - &amp;quot;What If…&amp;quot;&quot;/&gt;&lt;property id=&quot;20307&quot; value=&quot;660&quot;/&gt;&lt;property id=&quot;20309&quot; value=&quot;-1&quot;/&gt;&lt;/object&gt;&lt;object type=&quot;3&quot; unique_id=&quot;42916&quot;&gt;&lt;property id=&quot;20148&quot; value=&quot;5&quot;/&gt;&lt;property id=&quot;20300&quot; value=&quot;Slide 11 - &amp;quot;Wheat Stem Rust Ug99&amp;quot;&quot;/&gt;&lt;property id=&quot;20307&quot; value=&quot;661&quot;/&gt;&lt;property id=&quot;20309&quot; value=&quot;-1&quot;/&gt;&lt;/object&gt;&lt;object type=&quot;3&quot; unique_id=&quot;42917&quot;&gt;&lt;property id=&quot;20148&quot; value=&quot;5&quot;/&gt;&lt;property id=&quot;20300&quot; value=&quot;Slide 12 - &amp;quot;Sunn Pest, Eurygaster integriceps&amp;quot;&quot;/&gt;&lt;property id=&quot;20307&quot; value=&quot;662&quot;/&gt;&lt;property id=&quot;20309&quot; value=&quot;-1&quot;/&gt;&lt;/object&gt;&lt;object type=&quot;3&quot; unique_id=&quot;42918&quot;&gt;&lt;property id=&quot;20148&quot; value=&quot;5&quot;/&gt;&lt;property id=&quot;20300&quot; value=&quot;Slide 13 - &amp;quot;Wheat Losses-Who’s Affected?&amp;quot;&quot;/&gt;&lt;property id=&quot;20307&quot; value=&quot;663&quot;/&gt;&lt;property id=&quot;20309&quot; value=&quot;-1&quot;/&gt;&lt;/object&gt;&lt;object type=&quot;3&quot; unique_id=&quot;43351&quot;&gt;&lt;property id=&quot;20148&quot; value=&quot;5&quot;/&gt;&lt;property id=&quot;20300&quot; value=&quot;Slide 5 - &amp;quot;Did you Know?&amp;quot;&quot;/&gt;&lt;property id=&quot;20307&quot; value=&quot;664&quot;/&gt;&lt;property id=&quot;20309&quot; value=&quot;-1&quot;/&gt;&lt;/object&gt;&lt;object type=&quot;3&quot; unique_id=&quot;43352&quot;&gt;&lt;property id=&quot;20148&quot; value=&quot;5&quot;/&gt;&lt;property id=&quot;20300&quot; value=&quot;Slide 33 - &amp;quot;20th Century Agroterrorism&amp;quot;&quot;/&gt;&lt;property id=&quot;20307&quot; value=&quot;665&quot;/&gt;&lt;property id=&quot;20309&quot; value=&quot;-1&quot;/&gt;&lt;/object&gt;&lt;object type=&quot;3&quot; unique_id=&quot;43543&quot;&gt;&lt;property id=&quot;20148&quot; value=&quot;5&quot;/&gt;&lt;property id=&quot;20300&quot; value=&quot;Slide 34 - &amp;quot;20th Century Agroterrorism&amp;quot;&quot;/&gt;&lt;property id=&quot;20307&quot; value=&quot;667&quot;/&gt;&lt;property id=&quot;20309&quot; value=&quot;-1&quot;/&gt;&lt;/object&gt;&lt;object type=&quot;3&quot; unique_id=&quot;43544&quot;&gt;&lt;property id=&quot;20148&quot; value=&quot;5&quot;/&gt;&lt;property id=&quot;20300&quot; value=&quot;Slide 35 - &amp;quot;20th Century Agroterrorism&amp;quot;&quot;/&gt;&lt;property id=&quot;20307&quot; value=&quot;668&quot;/&gt;&lt;property id=&quot;20309&quot; value=&quot;-1&quot;/&gt;&lt;/object&gt;&lt;object type=&quot;3&quot; unique_id=&quot;43665&quot;&gt;&lt;property id=&quot;20148&quot; value=&quot;5&quot;/&gt;&lt;property id=&quot;20300&quot; value=&quot;Slide 36 - &amp;quot;20th Century Agroterrorism&amp;quot;&quot;/&gt;&lt;property id=&quot;20307&quot; value=&quot;669&quot;/&gt;&lt;property id=&quot;20309&quot; value=&quot;-1&quot;/&gt;&lt;/object&gt;&lt;object type=&quot;3&quot; unique_id=&quot;43789&quot;&gt;&lt;property id=&quot;20148&quot; value=&quot;5&quot;/&gt;&lt;property id=&quot;20300&quot; value=&quot;Slide 37 - &amp;quot;20th Century Agroterrorism&amp;quot;&quot;/&gt;&lt;property id=&quot;20307&quot; value=&quot;670&quot;/&gt;&lt;property id=&quot;20309&quot; value=&quot;-1&quot;/&gt;&lt;/object&gt;&lt;object type=&quot;3&quot; unique_id=&quot;43916&quot;&gt;&lt;property id=&quot;20148&quot; value=&quot;5&quot;/&gt;&lt;property id=&quot;20300&quot; value=&quot;Slide 38 - &amp;quot;20th Century Agroterrorism&amp;quot;&quot;/&gt;&lt;property id=&quot;20307&quot; value=&quot;671&quot;/&gt;&lt;property id=&quot;20309&quot; value=&quot;-1&quot;/&gt;&lt;/object&gt;&lt;/object&gt;&lt;object type=&quot;8&quot; unique_id=&quot;10060&quot;&gt;&lt;/object&gt;&lt;object type=&quot;10&quot; unique_id=&quot;45465&quot;&gt;&lt;object type=&quot;11&quot; unique_id=&quot;45466&quot;&gt;&lt;/object&gt;&lt;/object&gt;&lt;object type=&quot;4&quot; unique_id=&quot;45467&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E72D7C6-50FB-4ACC-A674-9F76C21891FB}&quot;/&gt;&lt;filename val=&quot;C:\Users\achodges\Desktop\ALS 4161, Testing Uploads\New folder\data\asimages\{2E72D7C6-50FB-4ACC-A674-9F76C21891FB}.png&quot;/&gt;&lt;hasEffects val=&quot;1&quot;/&gt;&lt;left val=&quot;68.28&quot;/&gt;&lt;top val=&quot;102&quot;/&gt;&lt;width val=&quot;584.4&quot;/&gt;&lt;height val=&quot;406.68&quot;/&gt;&lt;/ThreeDShapeInfo&gt;"/>
</p:tagLst>
</file>

<file path=ppt/tags/tag100.xml><?xml version="1.0" encoding="utf-8"?>
<p:tagLst xmlns:a="http://schemas.openxmlformats.org/drawingml/2006/main" xmlns:r="http://schemas.openxmlformats.org/officeDocument/2006/relationships" xmlns:p="http://schemas.openxmlformats.org/presentationml/2006/main">
  <p:tag name="PRESENTER_SHAPEINFO" val="&lt;ThreeDShapeInfo&gt;&lt;uuid val=&quot;{C09C7B6E-D91A-4744-A5B3-8D3F36A63AC1}&quot;/&gt;&lt;filename val=&quot;C:\Users\achodges\Desktop\ALS 4161, Testing Uploads\New folder\data\asimages\{C09C7B6E-D91A-4744-A5B3-8D3F36A63AC1}.png&quot;/&gt;&lt;hasEffects val=&quot;1&quot;/&gt;&lt;left val=&quot;367.56&quot;/&gt;&lt;top val=&quot;142.56&quot;/&gt;&lt;width val=&quot;327.12&quot;/&gt;&lt;height val=&quot;223.56&quot;/&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PSNARRATION" val="37,1837576940,C:\Users\achodges\Documents\Local Store\Exotic Species and Biosecurity Issues-2010\Final Lectures\Lecture_2_August 30, 2010_pptx\Media.ppcx"/>
</p:tagLst>
</file>

<file path=ppt/tags/tag102.xml><?xml version="1.0" encoding="utf-8"?>
<p:tagLst xmlns:a="http://schemas.openxmlformats.org/drawingml/2006/main" xmlns:r="http://schemas.openxmlformats.org/officeDocument/2006/relationships" xmlns:p="http://schemas.openxmlformats.org/presentationml/2006/main">
  <p:tag name="PRESENTER_SHAPEINFO" val="&lt;ThreeDShapeInfo&gt;&lt;uuid val=&quot;{10010663-2625-4DC8-A71A-AC0C118C6991}&quot;/&gt;&lt;filename val=&quot;C:\Users\achodges\Desktop\ALS 4161, Testing Uploads\New folder\data\asimages\{10010663-2625-4DC8-A71A-AC0C118C6991}.png&quot;/&gt;&lt;hasEffects val=&quot;1&quot;/&gt;&lt;left val=&quot;35.28&quot;/&gt;&lt;top val=&quot;19.56&quot;/&gt;&lt;width val=&quot;650.64&quot;/&gt;&lt;height val=&quot;93.36&quot;/&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F965DD-5A6F-404B-992A-C9D31F9D7A1E}&quot;/&gt;&lt;filename val=&quot;C:\Users\achodges\Desktop\ALS 4161, Testing Uploads\New folder\data\asimages\{92F965DD-5A6F-404B-992A-C9D31F9D7A1E}.png&quot;/&gt;&lt;hasEffects val=&quot;1&quot;/&gt;&lt;left val=&quot;424.56&quot;/&gt;&lt;top val=&quot;142.56&quot;/&gt;&lt;width val=&quot;245.28&quot;/&gt;&lt;height val=&quot;270.12&quot;/&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PSNARRATION" val="38,1837576940,C:\Users\achodges\Documents\Local Store\Exotic Species and Biosecurity Issues-2010\Final Lectures\Lecture_2_August 30, 2010_pptx\Media.ppcx"/>
</p:tagLst>
</file>

<file path=ppt/tags/tag105.xml><?xml version="1.0" encoding="utf-8"?>
<p:tagLst xmlns:a="http://schemas.openxmlformats.org/drawingml/2006/main" xmlns:r="http://schemas.openxmlformats.org/officeDocument/2006/relationships" xmlns:p="http://schemas.openxmlformats.org/presentationml/2006/main">
  <p:tag name="PRESENTER_SHAPEINFO" val="&lt;ThreeDShapeInfo&gt;&lt;uuid val=&quot;{7CD89469-44A7-46C0-99C6-91D7FE3AFB7F}&quot;/&gt;&lt;filename val=&quot;C:\Users\achodges\Desktop\ALS 4161, Testing Uploads\New folder\data\asimages\{7CD89469-44A7-46C0-99C6-91D7FE3AFB7F}.png&quot;/&gt;&lt;hasEffects val=&quot;1&quot;/&gt;&lt;left val=&quot;35.28&quot;/&gt;&lt;top val=&quot;19.56&quot;/&gt;&lt;width val=&quot;650.64&quot;/&gt;&lt;height val=&quot;93.36&quot;/&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4DD762A-B032-4D8A-B387-96D27015B850}&quot;/&gt;&lt;filename val=&quot;C:\Users\achodges\Desktop\ALS 4161, Testing Uploads\New folder\data\asimages\{D4DD762A-B032-4D8A-B387-96D27015B850}.png&quot;/&gt;&lt;hasEffects val=&quot;1&quot;/&gt;&lt;left val=&quot;436.56&quot;/&gt;&lt;top val=&quot;136.56&quot;/&gt;&lt;width val=&quot;222.12&quot;/&gt;&lt;height val=&quot;306.12&quot;/&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PSNARRATION" val="39,1837576940,C:\Users\achodges\Documents\Local Store\Exotic Species and Biosecurity Issues-2010\Final Lectures\Lecture_2_August 30, 2010_pptx\Media.ppcx"/>
</p:tagLst>
</file>

<file path=ppt/tags/tag108.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279406-949D-4185-A0FD-FC04B225E966}&quot;/&gt;&lt;filename val=&quot;C:\Users\achodges\Desktop\ALS 4161, Testing Uploads\New folder\data\asimages\{DD279406-949D-4185-A0FD-FC04B225E966}.png&quot;/&gt;&lt;hasEffects val=&quot;1&quot;/&gt;&lt;left val=&quot;35.28&quot;/&gt;&lt;top val=&quot;-6.72&quot;/&gt;&lt;width val=&quot;650.64&quot;/&gt;&lt;height val=&quot;119.64&quot;/&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PSNARRATION" val="40,1837576940,C:\Users\achodges\Documents\Local Store\Exotic Species and Biosecurity Issues-2010\Final Lectures\Lecture_2_August 30, 2010_pptx\Media.ppcx"/>
</p:tagLst>
</file>

<file path=ppt/tags/tag11.xml><?xml version="1.0" encoding="utf-8"?>
<p:tagLst xmlns:a="http://schemas.openxmlformats.org/drawingml/2006/main" xmlns:r="http://schemas.openxmlformats.org/officeDocument/2006/relationships" xmlns:p="http://schemas.openxmlformats.org/presentationml/2006/main">
  <p:tag name="PPSNARRATION" val="3,1837576940,C:\Users\achodges\Documents\Local Store\Exotic Species and Biosecurity Issues-2010\Final Lectures\Lecture_2_August 30, 2010_pptx\Media.ppcx"/>
</p:tagLst>
</file>

<file path=ppt/tags/tag1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749AED9B-96F4-42D1-BFD5-A9F88B292032}&quot;/&gt;&lt;filename val=&quot;C:\Users\achodges\Desktop\ALS 4161, Testing Uploads\New folder\data\asimages\{749AED9B-96F4-42D1-BFD5-A9F88B292032}.png&quot;/&gt;&lt;hasEffects val=&quot;1&quot;/&gt;&lt;left val=&quot;35.28&quot;/&gt;&lt;top val=&quot;19.56&quot;/&gt;&lt;width val=&quot;650.64&quot;/&gt;&lt;height val=&quot;93.36&quot;/&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PSNARRATION" val="41,1837576940,C:\Users\achodges\Documents\Local Store\Exotic Species and Biosecurity Issues-2010\Final Lectures\Lecture_2_August 30, 2010_pptx\Media.ppcx"/>
</p:tagLst>
</file>

<file path=ppt/tags/tag1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73485A87-6CCE-46BB-9227-EC1EFB78C4EC}&quot;/&gt;&lt;filename val=&quot;C:\Users\achodges\Desktop\ALS 4161, Testing Uploads\New folder\data\asimages\{73485A87-6CCE-46BB-9227-EC1EFB78C4EC}.png&quot;/&gt;&lt;hasEffects val=&quot;1&quot;/&gt;&lt;left val=&quot;35.28&quot;/&gt;&lt;top val=&quot;19.56&quot;/&gt;&lt;width val=&quot;650.64&quot;/&gt;&lt;height val=&quot;93.36&quot;/&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88BF7114-D012-4A41-8F54-2E315A2929F2}&quot;/&gt;&lt;filename val=&quot;C:\Users\achodges\Desktop\ALS 4161, Testing Uploads\New folder\data\asimages\{88BF7114-D012-4A41-8F54-2E315A2929F2}.png&quot;/&gt;&lt;hasEffects val=&quot;1&quot;/&gt;&lt;left val=&quot;23.28&quot;/&gt;&lt;top val=&quot;20.28&quot;/&gt;&lt;width val=&quot;650.64&quot;/&gt;&lt;height val=&quot;94.08&quot;/&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60C1AF7-6AF0-4024-B6D9-578BDD035CBF}&quot;/&gt;&lt;filename val=&quot;C:\Users\achodges\Desktop\ALS 4161, Testing Uploads\New folder\data\asimages\{560C1AF7-6AF0-4024-B6D9-578BDD035CBF}.png&quot;/&gt;&lt;hasEffects val=&quot;1&quot;/&gt;&lt;left val=&quot;70.56&quot;/&gt;&lt;top val=&quot;112.56&quot;/&gt;&lt;width val=&quot;584.28&quot;/&gt;&lt;height val=&quot;400.56&quot;/&gt;&lt;/ThreeDShapeInfo&gt;"/>
</p:tagLst>
</file>

<file path=ppt/tags/tag14.xml><?xml version="1.0" encoding="utf-8"?>
<p:tagLst xmlns:a="http://schemas.openxmlformats.org/drawingml/2006/main" xmlns:r="http://schemas.openxmlformats.org/officeDocument/2006/relationships" xmlns:p="http://schemas.openxmlformats.org/presentationml/2006/main">
  <p:tag name="PPSNARRATION" val="4,1837576940,C:\Users\achodges\Documents\Local Store\Exotic Species and Biosecurity Issues-2010\Final Lectures\Lecture_2_August 30, 2010_pptx\Media.ppcx"/>
</p:tagLst>
</file>

<file path=ppt/tags/tag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EBC43203-B2FF-4350-8D1E-FF1E3A3C2197}&quot;/&gt;&lt;filename val=&quot;C:\Users\achodges\Desktop\ALS 4161, Testing Uploads\New folder\data\asimages\{EBC43203-B2FF-4350-8D1E-FF1E3A3C2197}.png&quot;/&gt;&lt;hasEffects val=&quot;1&quot;/&gt;&lt;left val=&quot;23.28&quot;/&gt;&lt;top val=&quot;20.28&quot;/&gt;&lt;width val=&quot;650.64&quot;/&gt;&lt;height val=&quot;94.08&quot;/&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9719BE-1CA7-4802-973A-E727752AC695}&quot;/&gt;&lt;filename val=&quot;C:\Users\achodges\Desktop\ALS 4161, Testing Uploads\New folder\data\asimages\{529719BE-1CA7-4802-973A-E727752AC695}.png&quot;/&gt;&lt;hasEffects val=&quot;1&quot;/&gt;&lt;left val=&quot;64.56&quot;/&gt;&lt;top val=&quot;100.56&quot;/&gt;&lt;width val=&quot;577.56&quot;/&gt;&lt;height val=&quot;400.56&quot;/&gt;&lt;/ThreeDShapeInfo&gt;"/>
</p:tagLst>
</file>

<file path=ppt/tags/tag17.xml><?xml version="1.0" encoding="utf-8"?>
<p:tagLst xmlns:a="http://schemas.openxmlformats.org/drawingml/2006/main" xmlns:r="http://schemas.openxmlformats.org/officeDocument/2006/relationships" xmlns:p="http://schemas.openxmlformats.org/presentationml/2006/main">
  <p:tag name="PPSNARRATION" val="5,1837576940,C:\Users\achodges\Documents\Local Store\Exotic Species and Biosecurity Issues-2010\Final Lectures\Lecture_2_August 30, 2010_pptx\Media.ppcx"/>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886CA2B5-3F53-4713-8EC8-4543C9081E7F}&quot;/&gt;&lt;filename val=&quot;C:\Users\achodges\Desktop\ALS 4161, Testing Uploads\New folder\data\asimages\{886CA2B5-3F53-4713-8EC8-4543C9081E7F}.png&quot;/&gt;&lt;hasEffects val=&quot;1&quot;/&gt;&lt;left val=&quot;35.28&quot;/&gt;&lt;top val=&quot;19.56&quot;/&gt;&lt;width val=&quot;650.64&quot;/&gt;&lt;height val=&quot;93.36&quot;/&gt;&lt;/ThreeDShapeInfo&gt;"/>
</p:tagLst>
</file>

<file path=ppt/tags/tag19.xml><?xml version="1.0" encoding="utf-8"?>
<p:tagLst xmlns:a="http://schemas.openxmlformats.org/drawingml/2006/main" xmlns:r="http://schemas.openxmlformats.org/officeDocument/2006/relationships" xmlns:p="http://schemas.openxmlformats.org/presentationml/2006/main">
  <p:tag name="PPSNARRATION" val="6,1837576940,C:\Users\achodges\Documents\Local Store\Exotic Species and Biosecurity Issues-2010\Final Lectures\Lecture_2_August 30, 2010_pptx\Media.ppcx"/>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1AD9660-3A24-441D-A10C-2906B23364BE}&quot;/&gt;&lt;filename val=&quot;C:\Users\achodges\Desktop\ALS 4161, Testing Uploads\New folder\data\asimages\{B1AD9660-3A24-441D-A10C-2906B23364BE}.png&quot;/&gt;&lt;hasEffects val=&quot;1&quot;/&gt;&lt;left val=&quot;12&quot;/&gt;&lt;top val=&quot;10.56&quot;/&gt;&lt;width val=&quot;697.08&quot;/&gt;&lt;height val=&quot;520.8&quot;/&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8D27580F-C07D-4B4D-9FE3-844351F08466}&quot;/&gt;&lt;filename val=&quot;C:\Users\achodges\Desktop\ALS 4161, Testing Uploads\New folder\data\asimages\{8D27580F-C07D-4B4D-9FE3-844351F08466}.png&quot;/&gt;&lt;hasEffects val=&quot;1&quot;/&gt;&lt;left val=&quot;35.28&quot;/&gt;&lt;top val=&quot;19.56&quot;/&gt;&lt;width val=&quot;650.64&quot;/&gt;&lt;height val=&quot;93.36&quot;/&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4069F7DA-D8B4-4977-8790-11AC8B3B4597}&quot;/&gt;&lt;filename val=&quot;C:\Users\achodges\Desktop\ALS 4161, Testing Uploads\New folder\data\asimages\{4069F7DA-D8B4-4977-8790-11AC8B3B4597}.png&quot;/&gt;&lt;hasEffects val=&quot;1&quot;/&gt;&lt;left val=&quot;45.72&quot;/&gt;&lt;top val=&quot;119.28&quot;/&gt;&lt;width val=&quot;379.68&quot;/&gt;&lt;height val=&quot;298.56&quot;/&gt;&lt;/ThreeDShapeInfo&gt;"/>
</p:tagLst>
</file>

<file path=ppt/tags/tag22.xml><?xml version="1.0" encoding="utf-8"?>
<p:tagLst xmlns:a="http://schemas.openxmlformats.org/drawingml/2006/main" xmlns:r="http://schemas.openxmlformats.org/officeDocument/2006/relationships" xmlns:p="http://schemas.openxmlformats.org/presentationml/2006/main">
  <p:tag name="PPSNARRATION" val="7,1837576940,C:\Users\achodges\Documents\Local Store\Exotic Species and Biosecurity Issues-2010\Final Lectures\Lecture_2_August 30, 2010_pptx\Media.ppcx"/>
</p:tagLst>
</file>

<file path=ppt/tags/tag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09D6849-20FA-493F-9506-5E09E1C00C5F}&quot;/&gt;&lt;filename val=&quot;C:\Users\achodges\Desktop\ALS 4161, Testing Uploads\New folder\data\asimages\{509D6849-20FA-493F-9506-5E09E1C00C5F}.png&quot;/&gt;&lt;hasEffects val=&quot;1&quot;/&gt;&lt;left val=&quot;29.28&quot;/&gt;&lt;top val=&quot;23.28&quot;/&gt;&lt;width val=&quot;650.64&quot;/&gt;&lt;height val=&quot;94.08&quot;/&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A156C527-E6E2-4685-AE42-5E59AE6B2430}&quot;/&gt;&lt;filename val=&quot;C:\Users\achodges\Desktop\ALS 4161, Testing Uploads\New folder\data\asimages\{A156C527-E6E2-4685-AE42-5E59AE6B2430}.png&quot;/&gt;&lt;hasEffects val=&quot;1&quot;/&gt;&lt;left val=&quot;40.56&quot;/&gt;&lt;top val=&quot;135.72&quot;/&gt;&lt;width val=&quot;222.12&quot;/&gt;&lt;height val=&quot;306.12&quot;/&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154AAEB-5016-46F9-BB24-4F2C567B0124}&quot;/&gt;&lt;filename val=&quot;C:\Users\achodges\Desktop\ALS 4161, Testing Uploads\New folder\data\asimages\{6154AAEB-5016-46F9-BB24-4F2C567B0124}.png&quot;/&gt;&lt;hasEffects val=&quot;1&quot;/&gt;&lt;left val=&quot;468.72&quot;/&gt;&lt;top val=&quot;135.72&quot;/&gt;&lt;width val=&quot;237.96&quot;/&gt;&lt;height val=&quot;306.12&quot;/&gt;&lt;/ThreeDShapeInfo&gt;"/>
</p:tagLst>
</file>

<file path=ppt/tags/tag26.xml><?xml version="1.0" encoding="utf-8"?>
<p:tagLst xmlns:a="http://schemas.openxmlformats.org/drawingml/2006/main" xmlns:r="http://schemas.openxmlformats.org/officeDocument/2006/relationships" xmlns:p="http://schemas.openxmlformats.org/presentationml/2006/main">
  <p:tag name="PPSNARRATION" val="8,1837576940,C:\Users\achodges\Documents\Local Store\Exotic Species and Biosecurity Issues-2010\Final Lectures\Lecture_2_August 30, 2010_pptx\Media.ppcx"/>
</p:tagLst>
</file>

<file path=ppt/tags/tag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0951536F-585C-4FC7-9068-48EEBD406438}&quot;/&gt;&lt;filename val=&quot;C:\Users\achodges\Desktop\ALS 4161, Testing Uploads\New folder\data\asimages\{0951536F-585C-4FC7-9068-48EEBD406438}.png&quot;/&gt;&lt;hasEffects val=&quot;1&quot;/&gt;&lt;left val=&quot;35.28&quot;/&gt;&lt;top val=&quot;19.56&quot;/&gt;&lt;width val=&quot;650.64&quot;/&gt;&lt;height val=&quot;93.36&quot;/&gt;&lt;/ThreeDShapeInfo&gt;"/>
</p:tagLst>
</file>

<file path=ppt/tags/tag28.xml><?xml version="1.0" encoding="utf-8"?>
<p:tagLst xmlns:a="http://schemas.openxmlformats.org/drawingml/2006/main" xmlns:r="http://schemas.openxmlformats.org/officeDocument/2006/relationships" xmlns:p="http://schemas.openxmlformats.org/presentationml/2006/main">
  <p:tag name="PPSNARRATION" val="9,1837576940,C:\Users\achodges\Documents\Local Store\Exotic Species and Biosecurity Issues-2010\Final Lectures\Lecture_2_August 30, 2010_pptx\Media.ppcx"/>
</p:tagLst>
</file>

<file path=ppt/tags/tag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93198C94-8662-43D0-9102-0E10D33FD042}&quot;/&gt;&lt;filename val=&quot;C:\Users\achodges\Desktop\ALS 4161, Testing Uploads\New folder\data\asimages\{93198C94-8662-43D0-9102-0E10D33FD042}.png&quot;/&gt;&lt;hasEffects val=&quot;1&quot;/&gt;&lt;left val=&quot;35.28&quot;/&gt;&lt;top val=&quot;-6.72&quot;/&gt;&lt;width val=&quot;650.64&quot;/&gt;&lt;height val=&quot;119.64&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4AEDE69E-E339-4CB4-BD6D-D77FE5B97D9A}&quot;/&gt;&lt;filename val=&quot;C:\Users\achodges\Desktop\ALS 4161, Testing Uploads\New folder\data\asimages\{4AEDE69E-E339-4CB4-BD6D-D77FE5B97D9A}.png&quot;/&gt;&lt;hasEffects val=&quot;1&quot;/&gt;&lt;left val=&quot;12&quot;/&gt;&lt;top val=&quot;10.56&quot;/&gt;&lt;width val=&quot;697.92&quot;/&gt;&lt;height val=&quot;200.52&quot;/&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058BF66B-244D-4E3B-A58F-25EEAB9C0D85}&quot;/&gt;&lt;filename val=&quot;C:\Users\achodges\Desktop\ALS 4161, Testing Uploads\New folder\data\asimages\{058BF66B-244D-4E3B-A58F-25EEAB9C0D85}.png&quot;/&gt;&lt;hasEffects val=&quot;1&quot;/&gt;&lt;left val=&quot;77.28&quot;/&gt;&lt;top val=&quot;108&quot;/&gt;&lt;width val=&quot;261.84&quot;/&gt;&lt;height val=&quot;365.4&quot;/&gt;&lt;/ThreeDShapeInfo&gt;"/>
</p:tagLst>
</file>

<file path=ppt/tags/tag31.xml><?xml version="1.0" encoding="utf-8"?>
<p:tagLst xmlns:a="http://schemas.openxmlformats.org/drawingml/2006/main" xmlns:r="http://schemas.openxmlformats.org/officeDocument/2006/relationships" xmlns:p="http://schemas.openxmlformats.org/presentationml/2006/main">
  <p:tag name="PPSNARRATION" val="10,1837576940,C:\Users\achodges\Documents\Local Store\Exotic Species and Biosecurity Issues-2010\Final Lectures\Lecture_2_August 30, 2010_pptx\Media.ppcx"/>
</p:tagLst>
</file>

<file path=ppt/tags/tag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88604154-7B36-4234-9D47-D44AC0BAE8DB}&quot;/&gt;&lt;filename val=&quot;C:\Users\achodges\Desktop\ALS 4161, Testing Uploads\New folder\data\asimages\{88604154-7B36-4234-9D47-D44AC0BAE8DB}.png&quot;/&gt;&lt;hasEffects val=&quot;1&quot;/&gt;&lt;left val=&quot;35.28&quot;/&gt;&lt;top val=&quot;23.28&quot;/&gt;&lt;width val=&quot;650.64&quot;/&gt;&lt;height val=&quot;94.08&quot;/&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796C9BD-CEDC-445E-936F-9EC57C8BE4BC}&quot;/&gt;&lt;filename val=&quot;C:\Users\achodges\Desktop\ALS 4161, Testing Uploads\New folder\data\asimages\{C796C9BD-CEDC-445E-936F-9EC57C8BE4BC}.png&quot;/&gt;&lt;hasEffects val=&quot;1&quot;/&gt;&lt;left val=&quot;86.28&quot;/&gt;&lt;top val=&quot;100.56&quot;/&gt;&lt;width val=&quot;548.4&quot;/&gt;&lt;height val=&quot;390.12&quot;/&gt;&lt;/ThreeDShapeInfo&gt;"/>
</p:tagLst>
</file>

<file path=ppt/tags/tag34.xml><?xml version="1.0" encoding="utf-8"?>
<p:tagLst xmlns:a="http://schemas.openxmlformats.org/drawingml/2006/main" xmlns:r="http://schemas.openxmlformats.org/officeDocument/2006/relationships" xmlns:p="http://schemas.openxmlformats.org/presentationml/2006/main">
  <p:tag name="PPSNARRATION" val="11,1837576940,C:\Users\achodges\Documents\Local Store\Exotic Species and Biosecurity Issues-2010\Final Lectures\Lecture_2_August 30, 2010_pptx\Media.ppcx"/>
</p:tagLst>
</file>

<file path=ppt/tags/tag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F26064F9-3A0F-4738-90D5-AF2F97ABC530}&quot;/&gt;&lt;filename val=&quot;C:\Users\achodges\Desktop\ALS 4161, Testing Uploads\New folder\data\asimages\{F26064F9-3A0F-4738-90D5-AF2F97ABC530}.png&quot;/&gt;&lt;hasEffects val=&quot;1&quot;/&gt;&lt;left val=&quot;35.28&quot;/&gt;&lt;top val=&quot;19.56&quot;/&gt;&lt;width val=&quot;650.64&quot;/&gt;&lt;height val=&quot;93.36&quot;/&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3815F2A8-9D43-4975-A4C6-83DAE29E6D2A}&quot;/&gt;&lt;filename val=&quot;C:\Users\achodges\Desktop\ALS 4161, Testing Uploads\New folder\data\asimages\{3815F2A8-9D43-4975-A4C6-83DAE29E6D2A}.png&quot;/&gt;&lt;hasEffects val=&quot;1&quot;/&gt;&lt;left val=&quot;264.72&quot;/&gt;&lt;top val=&quot;108.72&quot;/&gt;&lt;width val=&quot;441.96&quot;/&gt;&lt;height val=&quot;311.4&quot;/&gt;&lt;/ThreeDShapeInfo&gt;"/>
</p:tagLst>
</file>

<file path=ppt/tags/tag37.xml><?xml version="1.0" encoding="utf-8"?>
<p:tagLst xmlns:a="http://schemas.openxmlformats.org/drawingml/2006/main" xmlns:r="http://schemas.openxmlformats.org/officeDocument/2006/relationships" xmlns:p="http://schemas.openxmlformats.org/presentationml/2006/main">
  <p:tag name="PPSNARRATION" val="12,1837576940,C:\Users\achodges\Documents\Local Store\Exotic Species and Biosecurity Issues-2010\Final Lectures\Lecture_2_August 30, 2010_pptx\Media.ppcx"/>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FCE2E50-1BED-4C9D-A7B4-AC5A2136A28B}&quot;/&gt;&lt;filename val=&quot;C:\Users\achodges\Desktop\ALS 4161, Testing Uploads\New folder\data\asimages\{5FCE2E50-1BED-4C9D-A7B4-AC5A2136A28B}.png&quot;/&gt;&lt;hasEffects val=&quot;1&quot;/&gt;&lt;left val=&quot;35.28&quot;/&gt;&lt;top val=&quot;19.56&quot;/&gt;&lt;width val=&quot;671.64&quot;/&gt;&lt;height val=&quot;93.36&quot;/&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77FA0C31-C0CF-4CDE-96FC-2E2D4059FACF}&quot;/&gt;&lt;filename val=&quot;C:\Users\achodges\Desktop\ALS 4161, Testing Uploads\New folder\data\asimages\{77FA0C31-C0CF-4CDE-96FC-2E2D4059FACF}.png&quot;/&gt;&lt;hasEffects val=&quot;1&quot;/&gt;&lt;left val=&quot;46.56&quot;/&gt;&lt;top val=&quot;98.28&quot;/&gt;&lt;width val=&quot;281.28&quot;/&gt;&lt;height val=&quot;386.4&quot;/&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9AD1B4F7-29BC-4586-AFF2-DFF0352C9F06}&quot;/&gt;&lt;filename val=&quot;C:\Users\achodges\Desktop\ALS 4161, Testing Uploads\New folder\data\asimages\{9AD1B4F7-29BC-4586-AFF2-DFF0352C9F06}.png&quot;/&gt;&lt;hasEffects val=&quot;1&quot;/&gt;&lt;left val=&quot;44.28&quot;/&gt;&lt;top val=&quot;111&quot;/&gt;&lt;width val=&quot;635.64&quot;/&gt;&lt;height val=&quot;6.36&quot;/&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93E6190-AF2F-46DB-A5AD-7FEA4D22BC1C}&quot;/&gt;&lt;filename val=&quot;C:\Users\achodges\Desktop\ALS 4161, Testing Uploads\New folder\data\asimages\{593E6190-AF2F-46DB-A5AD-7FEA4D22BC1C}.png&quot;/&gt;&lt;hasEffects val=&quot;1&quot;/&gt;&lt;left val=&quot;401.28&quot;/&gt;&lt;top val=&quot;96.72&quot;/&gt;&lt;width val=&quot;285.12&quot;/&gt;&lt;height val=&quot;381.96&quot;/&gt;&lt;/ThreeDShapeInfo&gt;"/>
</p:tagLst>
</file>

<file path=ppt/tags/tag41.xml><?xml version="1.0" encoding="utf-8"?>
<p:tagLst xmlns:a="http://schemas.openxmlformats.org/drawingml/2006/main" xmlns:r="http://schemas.openxmlformats.org/officeDocument/2006/relationships" xmlns:p="http://schemas.openxmlformats.org/presentationml/2006/main">
  <p:tag name="PPSNARRATION" val="13,1837576940,C:\Users\achodges\Documents\Local Store\Exotic Species and Biosecurity Issues-2010\Final Lectures\Lecture_2_August 30, 2010_pptx\Media.ppcx"/>
</p:tagLst>
</file>

<file path=ppt/tags/tag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CDF4643-7183-4454-AB11-AC7AD8186C19}&quot;/&gt;&lt;filename val=&quot;C:\Users\achodges\Desktop\ALS 4161, Testing Uploads\New folder\data\asimages\{5CDF4643-7183-4454-AB11-AC7AD8186C19}.png&quot;/&gt;&lt;hasEffects val=&quot;1&quot;/&gt;&lt;left val=&quot;35.28&quot;/&gt;&lt;top val=&quot;19.56&quot;/&gt;&lt;width val=&quot;671.64&quot;/&gt;&lt;height val=&quot;93.36&quot;/&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8313B1C-BA2C-477F-B19B-04333582AC1A}&quot;/&gt;&lt;filename val=&quot;C:\Users\achodges\Desktop\ALS 4161, Testing Uploads\New folder\data\asimages\{98313B1C-BA2C-477F-B19B-04333582AC1A}.png&quot;/&gt;&lt;hasEffects val=&quot;1&quot;/&gt;&lt;left val=&quot;333.72&quot;/&gt;&lt;top val=&quot;116.28&quot;/&gt;&lt;width val=&quot;366.12&quot;/&gt;&lt;height val=&quot;342.84&quot;/&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D30307DD-6311-44E0-A154-242869EE761E}&quot;/&gt;&lt;filename val=&quot;C:\Users\achodges\Desktop\ALS 4161, Testing Uploads\New folder\data\asimages\{D30307DD-6311-44E0-A154-242869EE761E}.png&quot;/&gt;&lt;hasEffects val=&quot;1&quot;/&gt;&lt;left val=&quot;52.56&quot;/&gt;&lt;top val=&quot;98.28&quot;/&gt;&lt;width val=&quot;282.12&quot;/&gt;&lt;height val=&quot;308.4&quot;/&gt;&lt;/ThreeDShapeInfo&gt;"/>
</p:tagLst>
</file>

<file path=ppt/tags/tag45.xml><?xml version="1.0" encoding="utf-8"?>
<p:tagLst xmlns:a="http://schemas.openxmlformats.org/drawingml/2006/main" xmlns:r="http://schemas.openxmlformats.org/officeDocument/2006/relationships" xmlns:p="http://schemas.openxmlformats.org/presentationml/2006/main">
  <p:tag name="PPSNARRATION" val="14,1837576940,C:\Users\achodges\Documents\Local Store\Exotic Species and Biosecurity Issues-2010\Final Lectures\Lecture_2_August 30, 2010_pptx\Media.ppcx"/>
</p:tagLst>
</file>

<file path=ppt/tags/tag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3B14DB86-DDC7-4332-9C9A-091146E23BF8}&quot;/&gt;&lt;filename val=&quot;C:\Users\achodges\Desktop\ALS 4161, Testing Uploads\New folder\data\asimages\{3B14DB86-DDC7-4332-9C9A-091146E23BF8}.png&quot;/&gt;&lt;hasEffects val=&quot;1&quot;/&gt;&lt;left val=&quot;35.28&quot;/&gt;&lt;top val=&quot;19.56&quot;/&gt;&lt;width val=&quot;650.64&quot;/&gt;&lt;height val=&quot;93.36&quot;/&gt;&lt;/ThreeDShapeInfo&gt;"/>
</p:tagLst>
</file>

<file path=ppt/tags/tag47.xml><?xml version="1.0" encoding="utf-8"?>
<p:tagLst xmlns:a="http://schemas.openxmlformats.org/drawingml/2006/main" xmlns:r="http://schemas.openxmlformats.org/officeDocument/2006/relationships" xmlns:p="http://schemas.openxmlformats.org/presentationml/2006/main">
  <p:tag name="PPSNARRATION" val="15,1837576940,C:\Users\achodges\Documents\Local Store\Exotic Species and Biosecurity Issues-2010\Final Lectures\Lecture_2_August 30, 2010_pptx\Media.ppcx"/>
</p:tagLst>
</file>

<file path=ppt/tags/tag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126C9AD0-770A-4DCA-8DC6-78CF7A16C745}&quot;/&gt;&lt;filename val=&quot;C:\Users\achodges\Desktop\ALS 4161, Testing Uploads\New folder\data\asimages\{126C9AD0-770A-4DCA-8DC6-78CF7A16C745}.png&quot;/&gt;&lt;hasEffects val=&quot;1&quot;/&gt;&lt;left val=&quot;35.28&quot;/&gt;&lt;top val=&quot;19.56&quot;/&gt;&lt;width val=&quot;650.64&quot;/&gt;&lt;height val=&quot;93.36&quot;/&gt;&lt;/ThreeDShapeInfo&gt;"/>
</p:tagLst>
</file>

<file path=ppt/tags/tag49.xml><?xml version="1.0" encoding="utf-8"?>
<p:tagLst xmlns:a="http://schemas.openxmlformats.org/drawingml/2006/main" xmlns:r="http://schemas.openxmlformats.org/officeDocument/2006/relationships" xmlns:p="http://schemas.openxmlformats.org/presentationml/2006/main">
  <p:tag name="PPSNARRATION" val="16,1837576940,C:\Users\achodges\Documents\Local Store\Exotic Species and Biosecurity Issues-2010\Final Lectures\Lecture_2_August 30, 2010_pptx\Media.ppcx"/>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4EB0BC55-8311-4F4E-899B-920D1066251B}&quot;/&gt;&lt;filename val=&quot;C:\Users\achodges\Desktop\ALS 4161, Testing Uploads\New folder\data\asimages\{4EB0BC55-8311-4F4E-899B-920D1066251B}.png&quot;/&gt;&lt;hasEffects val=&quot;1&quot;/&gt;&lt;left val=&quot;44.28&quot;/&gt;&lt;top val=&quot;111&quot;/&gt;&lt;width val=&quot;635.64&quot;/&gt;&lt;height val=&quot;6.36&quot;/&gt;&lt;/ThreeDShapeInfo&gt;"/>
</p:tagLst>
</file>

<file path=ppt/tags/tag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0484DC95-2900-4E11-B0A8-2B6B50ED29D9}&quot;/&gt;&lt;filename val=&quot;C:\Users\achodges\Desktop\ALS 4161, Testing Uploads\New folder\data\asimages\{0484DC95-2900-4E11-B0A8-2B6B50ED29D9}.png&quot;/&gt;&lt;hasEffects val=&quot;1&quot;/&gt;&lt;left val=&quot;35.28&quot;/&gt;&lt;top val=&quot;19.56&quot;/&gt;&lt;width val=&quot;650.64&quot;/&gt;&lt;height val=&quot;93.36&quot;/&gt;&lt;/ThreeDShapeInfo&gt;"/>
</p:tagLst>
</file>

<file path=ppt/tags/tag51.xml><?xml version="1.0" encoding="utf-8"?>
<p:tagLst xmlns:a="http://schemas.openxmlformats.org/drawingml/2006/main" xmlns:r="http://schemas.openxmlformats.org/officeDocument/2006/relationships" xmlns:p="http://schemas.openxmlformats.org/presentationml/2006/main">
  <p:tag name="PPSNARRATION" val="17,1837576940,C:\Users\achodges\Documents\Local Store\Exotic Species and Biosecurity Issues-2010\Final Lectures\Lecture_2_August 30, 2010_pptx\Media.ppcx"/>
</p:tagLst>
</file>

<file path=ppt/tags/tag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35785A1F-A09A-4692-9442-942F1F2CCDF8}&quot;/&gt;&lt;filename val=&quot;C:\Users\achodges\Desktop\ALS 4161, Testing Uploads\New folder\data\asimages\{35785A1F-A09A-4692-9442-942F1F2CCDF8}.png&quot;/&gt;&lt;hasEffects val=&quot;1&quot;/&gt;&lt;left val=&quot;35.28&quot;/&gt;&lt;top val=&quot;19.56&quot;/&gt;&lt;width val=&quot;650.64&quot;/&gt;&lt;height val=&quot;93.36&quot;/&gt;&lt;/ThreeDShapeInfo&gt;"/>
</p:tagLst>
</file>

<file path=ppt/tags/tag53.xml><?xml version="1.0" encoding="utf-8"?>
<p:tagLst xmlns:a="http://schemas.openxmlformats.org/drawingml/2006/main" xmlns:r="http://schemas.openxmlformats.org/officeDocument/2006/relationships" xmlns:p="http://schemas.openxmlformats.org/presentationml/2006/main">
  <p:tag name="PPSNARRATION" val="18,1837576940,C:\Users\achodges\Documents\Local Store\Exotic Species and Biosecurity Issues-2010\Final Lectures\Lecture_2_August 30, 2010_pptx\Media.ppcx"/>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7D226626-8B1D-4179-BC50-11D4D4AD154D}&quot;/&gt;&lt;filename val=&quot;C:\Users\achodges\Desktop\ALS 4161, Testing Uploads\New folder\data\asimages\{7D226626-8B1D-4179-BC50-11D4D4AD154D}.png&quot;/&gt;&lt;hasEffects val=&quot;1&quot;/&gt;&lt;left val=&quot;35.28&quot;/&gt;&lt;top val=&quot;19.56&quot;/&gt;&lt;width val=&quot;650.64&quot;/&gt;&lt;height val=&quot;93.36&quot;/&gt;&lt;/ThreeDShapeInfo&gt;"/>
</p:tagLst>
</file>

<file path=ppt/tags/tag55.xml><?xml version="1.0" encoding="utf-8"?>
<p:tagLst xmlns:a="http://schemas.openxmlformats.org/drawingml/2006/main" xmlns:r="http://schemas.openxmlformats.org/officeDocument/2006/relationships" xmlns:p="http://schemas.openxmlformats.org/presentationml/2006/main">
  <p:tag name="PPSNARRATION" val="19,1837576940,C:\Users\achodges\Documents\Local Store\Exotic Species and Biosecurity Issues-2010\Final Lectures\Lecture_2_August 30, 2010_pptx\Media.ppcx"/>
</p:tagLst>
</file>

<file path=ppt/tags/tag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C445C1AE-2A9A-4033-963B-080B5DA11CBA}&quot;/&gt;&lt;filename val=&quot;C:\Users\achodges\Desktop\ALS 4161, Testing Uploads\New folder\data\asimages\{C445C1AE-2A9A-4033-963B-080B5DA11CBA}.png&quot;/&gt;&lt;hasEffects val=&quot;1&quot;/&gt;&lt;left val=&quot;35.28&quot;/&gt;&lt;top val=&quot;23.28&quot;/&gt;&lt;width val=&quot;650.64&quot;/&gt;&lt;height val=&quot;94.08&quot;/&gt;&lt;/ThreeDShapeInfo&gt;"/>
</p:tagLst>
</file>

<file path=ppt/tags/tag57.xml><?xml version="1.0" encoding="utf-8"?>
<p:tagLst xmlns:a="http://schemas.openxmlformats.org/drawingml/2006/main" xmlns:r="http://schemas.openxmlformats.org/officeDocument/2006/relationships" xmlns:p="http://schemas.openxmlformats.org/presentationml/2006/main">
  <p:tag name="PPSNARRATION" val="20,1837576940,C:\Users\achodges\Documents\Local Store\Exotic Species and Biosecurity Issues-2010\Final Lectures\Lecture_2_August 30, 2010_pptx\Media.ppcx"/>
</p:tagLst>
</file>

<file path=ppt/tags/tag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8608367F-DD70-44F5-A084-87709AC38845}&quot;/&gt;&lt;filename val=&quot;C:\Users\achodges\Desktop\ALS 4161, Testing Uploads\New folder\data\asimages\{8608367F-DD70-44F5-A084-87709AC38845}.png&quot;/&gt;&lt;hasEffects val=&quot;1&quot;/&gt;&lt;left val=&quot;35.28&quot;/&gt;&lt;top val=&quot;19.56&quot;/&gt;&lt;width val=&quot;650.64&quot;/&gt;&lt;height val=&quot;93.36&quot;/&gt;&lt;/ThreeDShapeInfo&gt;"/>
</p:tagLst>
</file>

<file path=ppt/tags/tag59.xml><?xml version="1.0" encoding="utf-8"?>
<p:tagLst xmlns:a="http://schemas.openxmlformats.org/drawingml/2006/main" xmlns:r="http://schemas.openxmlformats.org/officeDocument/2006/relationships" xmlns:p="http://schemas.openxmlformats.org/presentationml/2006/main">
  <p:tag name="PPSNARRATION" val="21,1837576940,C:\Users\achodges\Documents\Local Store\Exotic Species and Biosecurity Issues-2010\Final Lectures\Lecture_2_August 30, 2010_pptx\Media.ppcx"/>
</p:tagLst>
</file>

<file path=ppt/tags/tag6.xml><?xml version="1.0" encoding="utf-8"?>
<p:tagLst xmlns:a="http://schemas.openxmlformats.org/drawingml/2006/main" xmlns:r="http://schemas.openxmlformats.org/officeDocument/2006/relationships" xmlns:p="http://schemas.openxmlformats.org/presentationml/2006/main">
  <p:tag name="PPSNARRATION" val="1,1837576940,C:\Users\achodges\Documents\Local Store\Exotic Species and Biosecurity Issues-2010\Final Lectures\Lecture_2_August 30, 2010_pptx\Media.ppcx"/>
</p:tagLst>
</file>

<file path=ppt/tags/tag6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B60C407-D54E-4103-983E-36659259AAD9}&quot;/&gt;&lt;filename val=&quot;C:\Users\achodges\Desktop\ALS 4161, Testing Uploads\New folder\data\asimages\{5B60C407-D54E-4103-983E-36659259AAD9}.png&quot;/&gt;&lt;hasEffects val=&quot;1&quot;/&gt;&lt;left val=&quot;35.28&quot;/&gt;&lt;top val=&quot;19.56&quot;/&gt;&lt;width val=&quot;650.64&quot;/&gt;&lt;height val=&quot;93.36&quot;/&gt;&lt;/ThreeDShapeInfo&gt;"/>
</p:tagLst>
</file>

<file path=ppt/tags/tag61.xml><?xml version="1.0" encoding="utf-8"?>
<p:tagLst xmlns:a="http://schemas.openxmlformats.org/drawingml/2006/main" xmlns:r="http://schemas.openxmlformats.org/officeDocument/2006/relationships" xmlns:p="http://schemas.openxmlformats.org/presentationml/2006/main">
  <p:tag name="PPSNARRATION" val="22,1837576940,C:\Users\achodges\Documents\Local Store\Exotic Species and Biosecurity Issues-2010\Final Lectures\Lecture_2_August 30, 2010_pptx\Media.ppcx"/>
</p:tagLst>
</file>

<file path=ppt/tags/tag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2F99A198-FE9A-4109-AF72-444C18CA3399}&quot;/&gt;&lt;filename val=&quot;C:\Users\achodges\Desktop\ALS 4161, Testing Uploads\New folder\data\asimages\{2F99A198-FE9A-4109-AF72-444C18CA3399}.png&quot;/&gt;&lt;hasEffects val=&quot;1&quot;/&gt;&lt;left val=&quot;36&quot;/&gt;&lt;top val=&quot;29.28&quot;/&gt;&lt;width val=&quot;676.08&quot;/&gt;&lt;height val=&quot;178.08&quot;/&gt;&lt;/ThreeDShapeInfo&gt;"/>
</p:tagLst>
</file>

<file path=ppt/tags/tag63.xml><?xml version="1.0" encoding="utf-8"?>
<p:tagLst xmlns:a="http://schemas.openxmlformats.org/drawingml/2006/main" xmlns:r="http://schemas.openxmlformats.org/officeDocument/2006/relationships" xmlns:p="http://schemas.openxmlformats.org/presentationml/2006/main">
  <p:tag name="PPSNARRATION" val="23,1837576940,C:\Users\achodges\Documents\Local Store\Exotic Species and Biosecurity Issues-2010\Final Lectures\Lecture_2_August 30, 2010_pptx\Media.ppcx"/>
</p:tagLst>
</file>

<file path=ppt/tags/tag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75A142F7-017A-40DA-BBB7-16B47596E8FA}&quot;/&gt;&lt;filename val=&quot;C:\Users\achodges\Desktop\ALS 4161, Testing Uploads\New folder\data\asimages\{75A142F7-017A-40DA-BBB7-16B47596E8FA}.png&quot;/&gt;&lt;hasEffects val=&quot;1&quot;/&gt;&lt;left val=&quot;35.28&quot;/&gt;&lt;top val=&quot;19.56&quot;/&gt;&lt;width val=&quot;650.64&quot;/&gt;&lt;height val=&quot;93.36&quot;/&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A2ED458A-D2BB-4A8F-B2E7-F2AF0A1FBFF8}&quot;/&gt;&lt;filename val=&quot;C:\Users\achodges\Desktop\ALS 4161, Testing Uploads\New folder\data\asimages\{A2ED458A-D2BB-4A8F-B2E7-F2AF0A1FBFF8}.png&quot;/&gt;&lt;hasEffects val=&quot;1&quot;/&gt;&lt;left val=&quot;320.28&quot;/&gt;&lt;top val=&quot;143.28&quot;/&gt;&lt;width val=&quot;398.4&quot;/&gt;&lt;height val=&quot;311.4&quot;/&gt;&lt;/ThreeDShapeInfo&gt;"/>
</p:tagLst>
</file>

<file path=ppt/tags/tag66.xml><?xml version="1.0" encoding="utf-8"?>
<p:tagLst xmlns:a="http://schemas.openxmlformats.org/drawingml/2006/main" xmlns:r="http://schemas.openxmlformats.org/officeDocument/2006/relationships" xmlns:p="http://schemas.openxmlformats.org/presentationml/2006/main">
  <p:tag name="PPSNARRATION" val="24,1837576940,C:\Users\achodges\Documents\Local Store\Exotic Species and Biosecurity Issues-2010\Final Lectures\Lecture_2_August 30, 2010_pptx\Media.ppcx"/>
</p:tagLst>
</file>

<file path=ppt/tags/tag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90735137-D645-4298-9D43-BB4C55242D0E}&quot;/&gt;&lt;filename val=&quot;C:\Users\achodges\Desktop\ALS 4161, Testing Uploads\New folder\data\asimages\{90735137-D645-4298-9D43-BB4C55242D0E}.png&quot;/&gt;&lt;hasEffects val=&quot;1&quot;/&gt;&lt;left val=&quot;35.28&quot;/&gt;&lt;top val=&quot;19.56&quot;/&gt;&lt;width val=&quot;650.64&quot;/&gt;&lt;height val=&quot;93.36&quot;/&gt;&lt;/ThreeDShapeInfo&gt;"/>
</p:tagLst>
</file>

<file path=ppt/tags/tag68.xml><?xml version="1.0" encoding="utf-8"?>
<p:tagLst xmlns:a="http://schemas.openxmlformats.org/drawingml/2006/main" xmlns:r="http://schemas.openxmlformats.org/officeDocument/2006/relationships" xmlns:p="http://schemas.openxmlformats.org/presentationml/2006/main">
  <p:tag name="PPSNARRATION" val="25,1837576940,C:\Users\achodges\Documents\Local Store\Exotic Species and Biosecurity Issues-2010\Final Lectures\Lecture_2_August 30, 2010_pptx\Media.ppcx"/>
</p:tagLst>
</file>

<file path=ppt/tags/tag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87D64593-7B28-44C8-AEB3-40B8EFF02B00}&quot;/&gt;&lt;filename val=&quot;C:\Users\achodges\Desktop\ALS 4161, Testing Uploads\New folder\data\asimages\{87D64593-7B28-44C8-AEB3-40B8EFF02B00}.png&quot;/&gt;&lt;hasEffects val=&quot;1&quot;/&gt;&lt;left val=&quot;36&quot;/&gt;&lt;top val=&quot;29.28&quot;/&gt;&lt;width val=&quot;674.64&quot;/&gt;&lt;height val=&quot;178.08&quot;/&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EFA154A9-3646-46F7-AFEB-6D1E230FC832}&quot;/&gt;&lt;filename val=&quot;C:\Users\achodges\Desktop\ALS 4161, Testing Uploads\New folder\data\asimages\{EFA154A9-3646-46F7-AFEB-6D1E230FC832}.png&quot;/&gt;&lt;hasEffects val=&quot;1&quot;/&gt;&lt;left val=&quot;36&quot;/&gt;&lt;top val=&quot;29.28&quot;/&gt;&lt;width val=&quot;655.92&quot;/&gt;&lt;height val=&quot;105.36&quot;/&gt;&lt;/ThreeDShapeInfo&gt;"/>
</p:tagLst>
</file>

<file path=ppt/tags/tag70.xml><?xml version="1.0" encoding="utf-8"?>
<p:tagLst xmlns:a="http://schemas.openxmlformats.org/drawingml/2006/main" xmlns:r="http://schemas.openxmlformats.org/officeDocument/2006/relationships" xmlns:p="http://schemas.openxmlformats.org/presentationml/2006/main">
  <p:tag name="PPSNARRATION" val="26,1837576940,C:\Users\achodges\Documents\Local Store\Exotic Species and Biosecurity Issues-2010\Final Lectures\Lecture_2_August 30, 2010_pptx\Media.ppcx"/>
</p:tagLst>
</file>

<file path=ppt/tags/tag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4312BE3F-9515-4A5F-B2DD-1C2D6A14BCB7}&quot;/&gt;&lt;filename val=&quot;C:\Users\achodges\Desktop\ALS 4161, Testing Uploads\New folder\data\asimages\{4312BE3F-9515-4A5F-B2DD-1C2D6A14BCB7}.png&quot;/&gt;&lt;hasEffects val=&quot;1&quot;/&gt;&lt;left val=&quot;35.28&quot;/&gt;&lt;top val=&quot;19.56&quot;/&gt;&lt;width val=&quot;650.64&quot;/&gt;&lt;height val=&quot;93.36&quot;/&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C46D99A-9AAD-4436-8890-005DE9EFB662}&quot;/&gt;&lt;filename val=&quot;C:\Users\achodges\Desktop\ALS 4161, Testing Uploads\New folder\data\asimages\{5C46D99A-9AAD-4436-8890-005DE9EFB662}.png&quot;/&gt;&lt;hasEffects val=&quot;1&quot;/&gt;&lt;left val=&quot;326.28&quot;/&gt;&lt;top val=&quot;150&quot;/&gt;&lt;width val=&quot;398.4&quot;/&gt;&lt;height val=&quot;285.12&quot;/&gt;&lt;/ThreeDShapeInfo&gt;"/>
</p:tagLst>
</file>

<file path=ppt/tags/tag73.xml><?xml version="1.0" encoding="utf-8"?>
<p:tagLst xmlns:a="http://schemas.openxmlformats.org/drawingml/2006/main" xmlns:r="http://schemas.openxmlformats.org/officeDocument/2006/relationships" xmlns:p="http://schemas.openxmlformats.org/presentationml/2006/main">
  <p:tag name="PPSNARRATION" val="27,1837576940,C:\Users\achodges\Documents\Local Store\Exotic Species and Biosecurity Issues-2010\Final Lectures\Lecture_2_August 30, 2010_pptx\Media.ppcx"/>
</p:tagLst>
</file>

<file path=ppt/tags/tag7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F2F1DCB-A93D-4C75-86F3-CD404E173771}&quot;/&gt;&lt;filename val=&quot;C:\Users\achodges\Desktop\ALS 4161, Testing Uploads\New folder\data\asimages\{BF2F1DCB-A93D-4C75-86F3-CD404E173771}.png&quot;/&gt;&lt;hasEffects val=&quot;1&quot;/&gt;&lt;left val=&quot;35.28&quot;/&gt;&lt;top val=&quot;19.56&quot;/&gt;&lt;width val=&quot;674.64&quot;/&gt;&lt;height val=&quot;93.36&quot;/&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INFO" val="&lt;ThreeDShapeInfo&gt;&lt;uuid val=&quot;{0936D777-3AC1-4CBE-BB1E-FF0FF032AEF0}&quot;/&gt;&lt;filename val=&quot;C:\Users\achodges\Desktop\ALS 4161, Testing Uploads\New folder\data\asimages\{0936D777-3AC1-4CBE-BB1E-FF0FF032AEF0}.png&quot;/&gt;&lt;hasEffects val=&quot;1&quot;/&gt;&lt;left val=&quot;332.28&quot;/&gt;&lt;top val=&quot;150&quot;/&gt;&lt;width val=&quot;398.4&quot;/&gt;&lt;height val=&quot;285.12&quot;/&gt;&lt;/ThreeDShapeInfo&gt;"/>
</p:tagLst>
</file>

<file path=ppt/tags/tag76.xml><?xml version="1.0" encoding="utf-8"?>
<p:tagLst xmlns:a="http://schemas.openxmlformats.org/drawingml/2006/main" xmlns:r="http://schemas.openxmlformats.org/officeDocument/2006/relationships" xmlns:p="http://schemas.openxmlformats.org/presentationml/2006/main">
  <p:tag name="PPSNARRATION" val="28,1837576940,C:\Users\achodges\Documents\Local Store\Exotic Species and Biosecurity Issues-2010\Final Lectures\Lecture_2_August 30, 2010_pptx\Media.ppcx"/>
</p:tagLst>
</file>

<file path=ppt/tags/tag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B340FD57-7979-48E8-B90C-F7D32265DFE7}&quot;/&gt;&lt;filename val=&quot;C:\Users\achodges\Desktop\ALS 4161, Testing Uploads\New folder\data\asimages\{B340FD57-7979-48E8-B90C-F7D32265DFE7}.png&quot;/&gt;&lt;hasEffects val=&quot;1&quot;/&gt;&lt;left val=&quot;35.28&quot;/&gt;&lt;top val=&quot;19.56&quot;/&gt;&lt;width val=&quot;674.64&quot;/&gt;&lt;height val=&quot;93.36&quot;/&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INFO" val="&lt;ThreeDShapeInfo&gt;&lt;uuid val=&quot;{1675FDB9-CE8E-4AA8-933F-BD11C7DD8B0F}&quot;/&gt;&lt;filename val=&quot;C:\Users\achodges\Desktop\ALS 4161, Testing Uploads\New folder\data\asimages\{1675FDB9-CE8E-4AA8-933F-BD11C7DD8B0F}.png&quot;/&gt;&lt;hasEffects val=&quot;1&quot;/&gt;&lt;left val=&quot;342.72&quot;/&gt;&lt;top val=&quot;124.56&quot;/&gt;&lt;width val=&quot;375.96&quot;/&gt;&lt;height val=&quot;311.28&quot;/&gt;&lt;/ThreeDShapeInfo&gt;"/>
</p:tagLst>
</file>

<file path=ppt/tags/tag79.xml><?xml version="1.0" encoding="utf-8"?>
<p:tagLst xmlns:a="http://schemas.openxmlformats.org/drawingml/2006/main" xmlns:r="http://schemas.openxmlformats.org/officeDocument/2006/relationships" xmlns:p="http://schemas.openxmlformats.org/presentationml/2006/main">
  <p:tag name="PPSNARRATION" val="29,1837576940,C:\Users\achodges\Documents\Local Store\Exotic Species and Biosecurity Issues-2010\Final Lectures\Lecture_2_August 30, 2010_pptx\Media.ppcx"/>
</p:tagLst>
</file>

<file path=ppt/tags/tag8.xml><?xml version="1.0" encoding="utf-8"?>
<p:tagLst xmlns:a="http://schemas.openxmlformats.org/drawingml/2006/main" xmlns:r="http://schemas.openxmlformats.org/officeDocument/2006/relationships" xmlns:p="http://schemas.openxmlformats.org/presentationml/2006/main">
  <p:tag name="PPSNARRATION" val="2,1837576940,C:\Users\achodges\Documents\Local Store\Exotic Species and Biosecurity Issues-2010\Final Lectures\Lecture_2_August 30, 2010_pptx\Media.ppcx"/>
</p:tagLst>
</file>

<file path=ppt/tags/tag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234EF7-244E-412D-B57F-50F40FCFED44}&quot;/&gt;&lt;filename val=&quot;C:\Users\achodges\Desktop\ALS 4161, Testing Uploads\New folder\data\asimages\{21234EF7-244E-412D-B57F-50F40FCFED44}.png&quot;/&gt;&lt;hasEffects val=&quot;1&quot;/&gt;&lt;left val=&quot;36&quot;/&gt;&lt;top val=&quot;29.28&quot;/&gt;&lt;width val=&quot;676.92&quot;/&gt;&lt;height val=&quot;178.08&quot;/&gt;&lt;/ThreeDShapeInfo&gt;"/>
</p:tagLst>
</file>

<file path=ppt/tags/tag81.xml><?xml version="1.0" encoding="utf-8"?>
<p:tagLst xmlns:a="http://schemas.openxmlformats.org/drawingml/2006/main" xmlns:r="http://schemas.openxmlformats.org/officeDocument/2006/relationships" xmlns:p="http://schemas.openxmlformats.org/presentationml/2006/main">
  <p:tag name="PPSNARRATION" val="30,1837576940,C:\Users\achodges\Documents\Local Store\Exotic Species and Biosecurity Issues-2010\Final Lectures\Lecture_2_August 30, 2010_pptx\Media.ppcx"/>
</p:tagLst>
</file>

<file path=ppt/tags/tag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E52E6D88-86E5-4515-B62A-D1B5EABA8D0F}&quot;/&gt;&lt;filename val=&quot;C:\Users\achodges\Desktop\ALS 4161, Testing Uploads\New folder\data\asimages\{E52E6D88-86E5-4515-B62A-D1B5EABA8D0F}.png&quot;/&gt;&lt;hasEffects val=&quot;1&quot;/&gt;&lt;left val=&quot;35.28&quot;/&gt;&lt;top val=&quot;19.56&quot;/&gt;&lt;width val=&quot;650.64&quot;/&gt;&lt;height val=&quot;93.36&quot;/&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29A0D42-EBC7-4A00-AFFC-B59FBDBE324E}&quot;/&gt;&lt;filename val=&quot;C:\Users\achodges\Desktop\ALS 4161, Testing Uploads\New folder\data\asimages\{029A0D42-EBC7-4A00-AFFC-B59FBDBE324E}.png&quot;/&gt;&lt;hasEffects val=&quot;1&quot;/&gt;&lt;left val=&quot;321.72&quot;/&gt;&lt;top val=&quot;143.28&quot;/&gt;&lt;width val=&quot;395.4&quot;/&gt;&lt;height val=&quot;311.4&quot;/&gt;&lt;/ThreeDShapeInfo&gt;"/>
</p:tagLst>
</file>

<file path=ppt/tags/tag84.xml><?xml version="1.0" encoding="utf-8"?>
<p:tagLst xmlns:a="http://schemas.openxmlformats.org/drawingml/2006/main" xmlns:r="http://schemas.openxmlformats.org/officeDocument/2006/relationships" xmlns:p="http://schemas.openxmlformats.org/presentationml/2006/main">
  <p:tag name="PPSNARRATION" val="31,1837576940,C:\Users\achodges\Documents\Local Store\Exotic Species and Biosecurity Issues-2010\Final Lectures\Lecture_2_August 30, 2010_pptx\Media.ppcx"/>
</p:tagLst>
</file>

<file path=ppt/tags/tag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083C1EEA-3A47-4BE3-A48E-786630F0377B}&quot;/&gt;&lt;filename val=&quot;C:\Users\achodges\Desktop\ALS 4161, Testing Uploads\New folder\data\asimages\{083C1EEA-3A47-4BE3-A48E-786630F0377B}.png&quot;/&gt;&lt;hasEffects val=&quot;1&quot;/&gt;&lt;left val=&quot;36&quot;/&gt;&lt;top val=&quot;29.28&quot;/&gt;&lt;width val=&quot;676.92&quot;/&gt;&lt;height val=&quot;178.08&quot;/&gt;&lt;/ThreeDShapeInfo&gt;"/>
</p:tagLst>
</file>

<file path=ppt/tags/tag86.xml><?xml version="1.0" encoding="utf-8"?>
<p:tagLst xmlns:a="http://schemas.openxmlformats.org/drawingml/2006/main" xmlns:r="http://schemas.openxmlformats.org/officeDocument/2006/relationships" xmlns:p="http://schemas.openxmlformats.org/presentationml/2006/main">
  <p:tag name="PPSNARRATION" val="32,1837576940,C:\Users\achodges\Documents\Local Store\Exotic Species and Biosecurity Issues-2010\Final Lectures\Lecture_2_August 30, 2010_pptx\Media.ppcx"/>
</p:tagLst>
</file>

<file path=ppt/tags/tag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3977B3F6-F4F5-424A-8421-B9589888BFA4}&quot;/&gt;&lt;filename val=&quot;C:\Users\achodges\Desktop\ALS 4161, Testing Uploads\New folder\data\asimages\{3977B3F6-F4F5-424A-8421-B9589888BFA4}.png&quot;/&gt;&lt;hasEffects val=&quot;1&quot;/&gt;&lt;left val=&quot;35.28&quot;/&gt;&lt;top val=&quot;-6.72&quot;/&gt;&lt;width val=&quot;671.64&quot;/&gt;&lt;height val=&quot;119.64&quot;/&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INFO" val="&lt;ThreeDShapeInfo&gt;&lt;uuid val=&quot;{8523C207-6A2F-462E-A8A1-28A372E11A89}&quot;/&gt;&lt;filename val=&quot;C:\Users\achodges\Desktop\ALS 4161, Testing Uploads\New folder\data\asimages\{8523C207-6A2F-462E-A8A1-28A372E11A89}.png&quot;/&gt;&lt;hasEffects val=&quot;1&quot;/&gt;&lt;left val=&quot;413.28&quot;/&gt;&lt;top val=&quot;130.56&quot;/&gt;&lt;width val=&quot;212.4&quot;/&gt;&lt;height val=&quot;311.28&quot;/&gt;&lt;/ThreeDShapeInfo&gt;"/>
</p:tagLst>
</file>

<file path=ppt/tags/tag89.xml><?xml version="1.0" encoding="utf-8"?>
<p:tagLst xmlns:a="http://schemas.openxmlformats.org/drawingml/2006/main" xmlns:r="http://schemas.openxmlformats.org/officeDocument/2006/relationships" xmlns:p="http://schemas.openxmlformats.org/presentationml/2006/main">
  <p:tag name="PPSNARRATION" val="33,1837576940,C:\Users\achodges\Documents\Local Store\Exotic Species and Biosecurity Issues-2010\Final Lectures\Lecture_2_August 30, 2010_pptx\Media.ppcx"/>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F738D602-6D8A-4712-8D6F-3432D3EED772}&quot;/&gt;&lt;filename val=&quot;C:\Users\achodges\Desktop\ALS 4161, Testing Uploads\New folder\data\asimages\{F738D602-6D8A-4712-8D6F-3432D3EED772}.png&quot;/&gt;&lt;hasEffects val=&quot;1&quot;/&gt;&lt;left val=&quot;23.28&quot;/&gt;&lt;top val=&quot;20.28&quot;/&gt;&lt;width val=&quot;650.64&quot;/&gt;&lt;height val=&quot;94.08&quot;/&gt;&lt;/ThreeDShapeInfo&gt;"/>
</p:tagLst>
</file>

<file path=ppt/tags/tag90.xml><?xml version="1.0" encoding="utf-8"?>
<p:tagLst xmlns:a="http://schemas.openxmlformats.org/drawingml/2006/main" xmlns:r="http://schemas.openxmlformats.org/officeDocument/2006/relationships" xmlns:p="http://schemas.openxmlformats.org/presentationml/2006/main">
  <p:tag name="PRESENTER_SHAPEINFO" val="&lt;ThreeDShapeInfo&gt;&lt;uuid val=&quot;{68185F77-0452-4DF6-A4C1-77DD56CE5F6D}&quot;/&gt;&lt;filename val=&quot;C:\Users\achodges\Desktop\ALS 4161, Testing Uploads\New folder\data\asimages\{68185F77-0452-4DF6-A4C1-77DD56CE5F6D}.png&quot;/&gt;&lt;hasEffects val=&quot;1&quot;/&gt;&lt;left val=&quot;35.28&quot;/&gt;&lt;top val=&quot;19.56&quot;/&gt;&lt;width val=&quot;650.64&quot;/&gt;&lt;height val=&quot;93.36&quot;/&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INFO" val="&lt;ThreeDShapeInfo&gt;&lt;uuid val=&quot;{E8CFAB9C-3EE3-4947-B35B-0BE7F5C5CA2F}&quot;/&gt;&lt;filename val=&quot;C:\Users\achodges\Desktop\ALS 4161, Testing Uploads\New folder\data\asimages\{E8CFAB9C-3EE3-4947-B35B-0BE7F5C5CA2F}.png&quot;/&gt;&lt;hasEffects val=&quot;1&quot;/&gt;&lt;left val=&quot;376.56&quot;/&gt;&lt;top val=&quot;112.56&quot;/&gt;&lt;width val=&quot;260.28&quot;/&gt;&lt;height val=&quot;253.56&quot;/&gt;&lt;/ThreeDShapeInfo&gt;"/>
</p:tagLst>
</file>

<file path=ppt/tags/tag92.xml><?xml version="1.0" encoding="utf-8"?>
<p:tagLst xmlns:a="http://schemas.openxmlformats.org/drawingml/2006/main" xmlns:r="http://schemas.openxmlformats.org/officeDocument/2006/relationships" xmlns:p="http://schemas.openxmlformats.org/presentationml/2006/main">
  <p:tag name="PPSNARRATION" val="34,1837576940,C:\Users\achodges\Documents\Local Store\Exotic Species and Biosecurity Issues-2010\Final Lectures\Lecture_2_August 30, 2010_pptx\Media.ppcx"/>
</p:tagLst>
</file>

<file path=ppt/tags/tag93.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068566-04B6-4636-A419-00443BF51929}&quot;/&gt;&lt;filename val=&quot;C:\Users\achodges\Desktop\ALS 4161, Testing Uploads\New folder\data\asimages\{DD068566-04B6-4636-A419-00443BF51929}.png&quot;/&gt;&lt;hasEffects val=&quot;1&quot;/&gt;&lt;left val=&quot;35.28&quot;/&gt;&lt;top val=&quot;19.56&quot;/&gt;&lt;width val=&quot;650.64&quot;/&gt;&lt;height val=&quot;93.36&quot;/&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INFO" val="&lt;ThreeDShapeInfo&gt;&lt;uuid val=&quot;{42F1E420-AB5A-4CBB-99B5-7A9A78CF8D1C}&quot;/&gt;&lt;filename val=&quot;C:\Users\achodges\Desktop\ALS 4161, Testing Uploads\New folder\data\asimages\{42F1E420-AB5A-4CBB-99B5-7A9A78CF8D1C}.png&quot;/&gt;&lt;hasEffects val=&quot;1&quot;/&gt;&lt;left val=&quot;376.56&quot;/&gt;&lt;top val=&quot;143.28&quot;/&gt;&lt;width val=&quot;305.28&quot;/&gt;&lt;height val=&quot;221.4&quot;/&gt;&lt;/ThreeDShapeInfo&gt;"/>
</p:tagLst>
</file>

<file path=ppt/tags/tag95.xml><?xml version="1.0" encoding="utf-8"?>
<p:tagLst xmlns:a="http://schemas.openxmlformats.org/drawingml/2006/main" xmlns:r="http://schemas.openxmlformats.org/officeDocument/2006/relationships" xmlns:p="http://schemas.openxmlformats.org/presentationml/2006/main">
  <p:tag name="PPSNARRATION" val="35,1837576940,C:\Users\achodges\Documents\Local Store\Exotic Species and Biosecurity Issues-2010\Final Lectures\Lecture_2_August 30, 2010_pptx\Media.ppcx"/>
</p:tagLst>
</file>

<file path=ppt/tags/tag9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5B45808-8742-48F9-9681-B10F4985EFEB}&quot;/&gt;&lt;filename val=&quot;C:\Users\achodges\Desktop\ALS 4161, Testing Uploads\New folder\data\asimages\{95B45808-8742-48F9-9681-B10F4985EFEB}.png&quot;/&gt;&lt;hasEffects val=&quot;1&quot;/&gt;&lt;left val=&quot;35.28&quot;/&gt;&lt;top val=&quot;19.56&quot;/&gt;&lt;width val=&quot;650.64&quot;/&gt;&lt;height val=&quot;93.36&quot;/&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INFO" val="&lt;ThreeDShapeInfo&gt;&lt;uuid val=&quot;{F9F66969-9088-482F-B228-0E5621DC621D}&quot;/&gt;&lt;filename val=&quot;C:\Users\achodges\Desktop\ALS 4161, Testing Uploads\New folder\data\asimages\{F9F66969-9088-482F-B228-0E5621DC621D}.png&quot;/&gt;&lt;hasEffects val=&quot;1&quot;/&gt;&lt;left val=&quot;419.28&quot;/&gt;&lt;top val=&quot;143.28&quot;/&gt;&lt;width val=&quot;257.4&quot;/&gt;&lt;height val=&quot;259.56&quot;/&gt;&lt;/ThreeDShapeInfo&gt;"/>
</p:tagLst>
</file>

<file path=ppt/tags/tag98.xml><?xml version="1.0" encoding="utf-8"?>
<p:tagLst xmlns:a="http://schemas.openxmlformats.org/drawingml/2006/main" xmlns:r="http://schemas.openxmlformats.org/officeDocument/2006/relationships" xmlns:p="http://schemas.openxmlformats.org/presentationml/2006/main">
  <p:tag name="PPSNARRATION" val="36,1837576940,C:\Users\achodges\Documents\Local Store\Exotic Species and Biosecurity Issues-2010\Final Lectures\Lecture_2_August 30, 2010_pptx\Media.ppcx"/>
</p:tagLst>
</file>

<file path=ppt/tags/tag99.xml><?xml version="1.0" encoding="utf-8"?>
<p:tagLst xmlns:a="http://schemas.openxmlformats.org/drawingml/2006/main" xmlns:r="http://schemas.openxmlformats.org/officeDocument/2006/relationships" xmlns:p="http://schemas.openxmlformats.org/presentationml/2006/main">
  <p:tag name="PRESENTER_SHAPEINFO" val="&lt;ThreeDShapeInfo&gt;&lt;uuid val=&quot;{F0DF9951-2AC2-49C9-AF71-851B4D98460B}&quot;/&gt;&lt;filename val=&quot;C:\Users\achodges\Desktop\ALS 4161, Testing Uploads\New folder\data\asimages\{F0DF9951-2AC2-49C9-AF71-851B4D98460B}.png&quot;/&gt;&lt;hasEffects val=&quot;1&quot;/&gt;&lt;left val=&quot;35.28&quot;/&gt;&lt;top val=&quot;19.56&quot;/&gt;&lt;width val=&quot;650.64&quot;/&gt;&lt;height val=&quot;93.36&quot;/&gt;&lt;/ThreeDShapeInfo&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4101</TotalTime>
  <Words>4149</Words>
  <Application>Microsoft Office PowerPoint</Application>
  <PresentationFormat>On-screen Show (4:3)</PresentationFormat>
  <Paragraphs>394</Paragraphs>
  <Slides>41</Slides>
  <Notes>30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Foundry</vt:lpstr>
      <vt:lpstr>What is Biosecurity? </vt:lpstr>
      <vt:lpstr>What are the Issues?</vt:lpstr>
      <vt:lpstr>What are the Issues?</vt:lpstr>
      <vt:lpstr>What are the Issues?</vt:lpstr>
      <vt:lpstr>Did you Know?</vt:lpstr>
      <vt:lpstr>Did you Know?</vt:lpstr>
      <vt:lpstr>Did you Know?</vt:lpstr>
      <vt:lpstr>What are the Issues?</vt:lpstr>
      <vt:lpstr>Biosecurity- Is America’s Food Supply Safe?</vt:lpstr>
      <vt:lpstr>What If…</vt:lpstr>
      <vt:lpstr>Wheat Stem Rust Ug99</vt:lpstr>
      <vt:lpstr>Sunn Pest, Eurygaster integriceps</vt:lpstr>
      <vt:lpstr>Wheat Losses-Who’s Affected?</vt:lpstr>
      <vt:lpstr>Objectives</vt:lpstr>
      <vt:lpstr>Introductory Terminology</vt:lpstr>
      <vt:lpstr>Introductory Terminology</vt:lpstr>
      <vt:lpstr>Introductory Terminology</vt:lpstr>
      <vt:lpstr>Acronyms </vt:lpstr>
      <vt:lpstr>Introductory Terminology</vt:lpstr>
      <vt:lpstr>Introductory Terminology</vt:lpstr>
      <vt:lpstr>Introductory Terminology</vt:lpstr>
      <vt:lpstr>HHS Only Select Agents  and Toxins</vt:lpstr>
      <vt:lpstr>Ricin</vt:lpstr>
      <vt:lpstr>Ricin Symptoms</vt:lpstr>
      <vt:lpstr>Overlap Select Agents and Toxins</vt:lpstr>
      <vt:lpstr>Rift Valley Fever Virus (RVF)</vt:lpstr>
      <vt:lpstr>Rift Valley Fever Virus (RVF)</vt:lpstr>
      <vt:lpstr>Rift Valley Fever Virus (RVF)</vt:lpstr>
      <vt:lpstr>USDA APHIS VS Select Agents and Toxins</vt:lpstr>
      <vt:lpstr>Bluetongue Virus</vt:lpstr>
      <vt:lpstr>USDA APHIS PPQ Select Agents and Toxins</vt:lpstr>
      <vt:lpstr>Philippine Downy Mildew, Peronosclerospora philippinensis</vt:lpstr>
      <vt:lpstr>20th Century Agroterrorism</vt:lpstr>
      <vt:lpstr>20th Century Agroterrorism</vt:lpstr>
      <vt:lpstr>20th Century Agroterrorism</vt:lpstr>
      <vt:lpstr>20th Century Agroterrorism</vt:lpstr>
      <vt:lpstr>20th Century Agroterrorism</vt:lpstr>
      <vt:lpstr>20th Century Agroterrorism</vt:lpstr>
      <vt:lpstr>20th Century Agricultural Bioweapons Programs</vt:lpstr>
      <vt:lpstr>Additional Reference</vt:lpstr>
      <vt:lpstr>Class Discussion Topics</vt:lpstr>
    </vt:vector>
  </TitlesOfParts>
  <Company>UF Institute of Food and Agricultural Sciences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Amanda Hodges</dc:creator>
  <cp:lastModifiedBy>Windows User</cp:lastModifiedBy>
  <cp:revision>315</cp:revision>
  <dcterms:created xsi:type="dcterms:W3CDTF">2007-07-15T01:01:19Z</dcterms:created>
  <dcterms:modified xsi:type="dcterms:W3CDTF">2010-08-28T17:42:57Z</dcterms:modified>
</cp:coreProperties>
</file>